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75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63659E-59C5-4F50-B668-F060B14DEE93}"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2950005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63659E-59C5-4F50-B668-F060B14DEE93}"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1929527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63659E-59C5-4F50-B668-F060B14DEE93}"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2996801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63659E-59C5-4F50-B668-F060B14DEE93}"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1663629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63659E-59C5-4F50-B668-F060B14DEE93}"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1684705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63659E-59C5-4F50-B668-F060B14DEE93}"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4221104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63659E-59C5-4F50-B668-F060B14DEE93}" type="datetimeFigureOut">
              <a:rPr lang="en-US" smtClean="0"/>
              <a:t>12/16/2011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1620758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63659E-59C5-4F50-B668-F060B14DEE93}" type="datetimeFigureOut">
              <a:rPr lang="en-US" smtClean="0"/>
              <a:t>12/16/2011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1024955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63659E-59C5-4F50-B668-F060B14DEE93}" type="datetimeFigureOut">
              <a:rPr lang="en-US" smtClean="0"/>
              <a:t>12/16/2011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2106331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63659E-59C5-4F50-B668-F060B14DEE93}"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1767668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63659E-59C5-4F50-B668-F060B14DEE93}"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A327B9-5F91-486E-92EA-F008A7009F0E}" type="slidenum">
              <a:rPr lang="en-US" smtClean="0"/>
              <a:t>‹#›</a:t>
            </a:fld>
            <a:endParaRPr lang="en-US"/>
          </a:p>
        </p:txBody>
      </p:sp>
    </p:spTree>
    <p:extLst>
      <p:ext uri="{BB962C8B-B14F-4D97-AF65-F5344CB8AC3E}">
        <p14:creationId xmlns:p14="http://schemas.microsoft.com/office/powerpoint/2010/main" val="2372278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63659E-59C5-4F50-B668-F060B14DEE93}" type="datetimeFigureOut">
              <a:rPr lang="en-US" smtClean="0"/>
              <a:t>12/16/2011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A327B9-5F91-486E-92EA-F008A7009F0E}" type="slidenum">
              <a:rPr lang="en-US" smtClean="0"/>
              <a:t>‹#›</a:t>
            </a:fld>
            <a:endParaRPr lang="en-US"/>
          </a:p>
        </p:txBody>
      </p:sp>
    </p:spTree>
    <p:extLst>
      <p:ext uri="{BB962C8B-B14F-4D97-AF65-F5344CB8AC3E}">
        <p14:creationId xmlns:p14="http://schemas.microsoft.com/office/powerpoint/2010/main" val="1469491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umaccweb.com/diagnostic_tools/scqinfo.html" TargetMode="External"/><Relationship Id="rId2" Type="http://schemas.openxmlformats.org/officeDocument/2006/relationships/hyperlink" Target="http://www.brookespublishing.com/store/books/quill-4536/index.htm" TargetMode="External"/><Relationship Id="rId1" Type="http://schemas.openxmlformats.org/officeDocument/2006/relationships/slideLayout" Target="../slideLayouts/slideLayout2.xml"/><Relationship Id="rId6" Type="http://schemas.openxmlformats.org/officeDocument/2006/relationships/hyperlink" Target="http://www.scerts.com/" TargetMode="External"/><Relationship Id="rId5" Type="http://schemas.openxmlformats.org/officeDocument/2006/relationships/hyperlink" Target="http://www.socialthinking.com/books-products?page=shop.product_details&amp;flypage=flypage.tpl&amp;product_id=124&amp;category_id=14" TargetMode="External"/><Relationship Id="rId4" Type="http://schemas.openxmlformats.org/officeDocument/2006/relationships/hyperlink" Target="http://web.mac.com/socialpragmatics/Site/Publications.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nwresd.k12.or.us/autism/files/SampleTemplate-Eschoo2.pdf" TargetMode="External"/><Relationship Id="rId2" Type="http://schemas.openxmlformats.org/officeDocument/2006/relationships/hyperlink" Target="http://nwresd.k12.or.us/autism/files/sampletemplate-Eschoo.pdf" TargetMode="External"/><Relationship Id="rId1" Type="http://schemas.openxmlformats.org/officeDocument/2006/relationships/slideLayout" Target="../slideLayouts/slideLayout2.xml"/><Relationship Id="rId5" Type="http://schemas.openxmlformats.org/officeDocument/2006/relationships/hyperlink" Target="http://nwresd.k12.or.us/autism/files/SampleTemplate-Bean2.pdf" TargetMode="External"/><Relationship Id="rId4" Type="http://schemas.openxmlformats.org/officeDocument/2006/relationships/hyperlink" Target="http://nwresd.k12.or.us/autism/files/Sampletemplate-Bean.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file:///C:\Documents%20and%20Settings\aharrington\Desktop\Conversation%20Checklist.pdf" TargetMode="External"/><Relationship Id="rId7" Type="http://schemas.openxmlformats.org/officeDocument/2006/relationships/hyperlink" Target="http://nwresd.k12.or.us/autism/files/FunctionalLanguageAbilityObservation.pd" TargetMode="External"/><Relationship Id="rId2" Type="http://schemas.openxmlformats.org/officeDocument/2006/relationships/hyperlink" Target="http://nwresd.k12.or.us/autism/files/FunctionalCommunicationChecklist.pdf" TargetMode="External"/><Relationship Id="rId1" Type="http://schemas.openxmlformats.org/officeDocument/2006/relationships/slideLayout" Target="../slideLayouts/slideLayout1.xml"/><Relationship Id="rId6" Type="http://schemas.openxmlformats.org/officeDocument/2006/relationships/hyperlink" Target="file:///C:\Documents%20and%20Settings\aharrington\Desktop\Functional%20Language%20Ability%20Observation.pdf" TargetMode="External"/><Relationship Id="rId5" Type="http://schemas.openxmlformats.org/officeDocument/2006/relationships/hyperlink" Target="http://nwresd.k12.or.us/autism/files/FunctionalLanguageAbilityObservation.pdf" TargetMode="External"/><Relationship Id="rId4" Type="http://schemas.openxmlformats.org/officeDocument/2006/relationships/hyperlink" Target="http://nwresd.k12.or.us/autism/files/ConversationChecklist.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nwresd.k12.or.us/autism/files/AS-HFAK-12CognitiveAssessment.pdf" TargetMode="External"/><Relationship Id="rId2" Type="http://schemas.openxmlformats.org/officeDocument/2006/relationships/hyperlink" Target="http://web.mac.com/socialpragmatics/Site/Publications.html" TargetMode="External"/><Relationship Id="rId1" Type="http://schemas.openxmlformats.org/officeDocument/2006/relationships/slideLayout" Target="../slideLayouts/slideLayout1.xml"/><Relationship Id="rId4" Type="http://schemas.openxmlformats.org/officeDocument/2006/relationships/hyperlink" Target="http://www.socialthinking.com/books-products?page=shop.product_details&amp;flypage=flypage.tpl&amp;product_id=124&amp;category_id=14"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socialthinking.com/books-products?page=shop.product_details&amp;flypage=flypage.tpl&amp;product_id=124&amp;category_id=14" TargetMode="External"/><Relationship Id="rId2" Type="http://schemas.openxmlformats.org/officeDocument/2006/relationships/hyperlink" Target="http://nwresd.k12.or.us/autism/files/AS-HFA3-12CogAssessment.pdf" TargetMode="External"/><Relationship Id="rId1" Type="http://schemas.openxmlformats.org/officeDocument/2006/relationships/slideLayout" Target="../slideLayouts/slideLayout1.xml"/><Relationship Id="rId4" Type="http://schemas.openxmlformats.org/officeDocument/2006/relationships/hyperlink" Target="http://nwresd.k12.or.us/autism/files/AS-HFASocialCognitiveObservation.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nwresd.k12.or.us/autism/files/FCA-ParentInterview.pdf" TargetMode="External"/><Relationship Id="rId2" Type="http://schemas.openxmlformats.org/officeDocument/2006/relationships/hyperlink" Target="http://nwresd.k12.or.us/autism/files/FunctionalCommunicationEvaluation-EI-ECSE.pdf" TargetMode="External"/><Relationship Id="rId1" Type="http://schemas.openxmlformats.org/officeDocument/2006/relationships/slideLayout" Target="../slideLayouts/slideLayout2.xml"/><Relationship Id="rId4" Type="http://schemas.openxmlformats.org/officeDocument/2006/relationships/hyperlink" Target="http://nwresd.k12.or.us/autism/files/Speech-LanguageChecklist.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nwresd.k12.or.us/autism/files/FCProfile-Beaverton.pdf" TargetMode="External"/><Relationship Id="rId2" Type="http://schemas.openxmlformats.org/officeDocument/2006/relationships/hyperlink" Target="http://nwresd.k12.or.us/autism/files/SpeechandLanguageEvaluationReport-EI-ECSE.pdf" TargetMode="External"/><Relationship Id="rId1" Type="http://schemas.openxmlformats.org/officeDocument/2006/relationships/slideLayout" Target="../slideLayouts/slideLayout2.xml"/><Relationship Id="rId5" Type="http://schemas.openxmlformats.org/officeDocument/2006/relationships/hyperlink" Target="http://www.scerts.com/docs/SCERTSScoringCriteriaChecklist8-8-06.pdf" TargetMode="External"/><Relationship Id="rId4" Type="http://schemas.openxmlformats.org/officeDocument/2006/relationships/hyperlink" Target="http://www.scerts.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communicationmatrix.or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communicationmatrix.org/sevenlevels.aspx"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08853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8229600" cy="1600200"/>
          </a:xfrm>
        </p:spPr>
        <p:txBody>
          <a:bodyPr>
            <a:normAutofit fontScale="90000"/>
          </a:bodyPr>
          <a:lstStyle/>
          <a:p>
            <a:r>
              <a:rPr lang="en-US" b="1" dirty="0"/>
              <a:t>Possible formal speech and language tests </a:t>
            </a:r>
            <a:r>
              <a:rPr lang="en-US" dirty="0"/>
              <a:t>  </a:t>
            </a:r>
            <a:br>
              <a:rPr lang="en-US" dirty="0"/>
            </a:br>
            <a:r>
              <a:rPr lang="en-US" b="1" i="1" dirty="0" smtClean="0"/>
              <a:t>EI</a:t>
            </a:r>
            <a:endParaRPr lang="fr-CA" dirty="0"/>
          </a:p>
        </p:txBody>
      </p:sp>
      <p:sp>
        <p:nvSpPr>
          <p:cNvPr id="3" name="Content Placeholder 2"/>
          <p:cNvSpPr>
            <a:spLocks noGrp="1"/>
          </p:cNvSpPr>
          <p:nvPr>
            <p:ph idx="1"/>
          </p:nvPr>
        </p:nvSpPr>
        <p:spPr>
          <a:xfrm>
            <a:off x="533400" y="1828800"/>
            <a:ext cx="8229600" cy="4724399"/>
          </a:xfrm>
          <a:solidFill>
            <a:schemeClr val="bg1"/>
          </a:solidFill>
        </p:spPr>
        <p:txBody>
          <a:bodyPr>
            <a:normAutofit/>
          </a:bodyPr>
          <a:lstStyle/>
          <a:p>
            <a:r>
              <a:rPr lang="en-US" dirty="0" smtClean="0"/>
              <a:t>PLS-4</a:t>
            </a:r>
            <a:r>
              <a:rPr lang="en-US" dirty="0"/>
              <a:t>    </a:t>
            </a:r>
            <a:r>
              <a:rPr lang="en-US" i="1" dirty="0"/>
              <a:t>  Preschool Language Scale</a:t>
            </a:r>
            <a:endParaRPr lang="en-US" dirty="0"/>
          </a:p>
          <a:p>
            <a:r>
              <a:rPr lang="en-US" dirty="0"/>
              <a:t>PPVT-4    </a:t>
            </a:r>
            <a:r>
              <a:rPr lang="en-US" i="1" dirty="0"/>
              <a:t>Peabody Picture Vocabulary Test</a:t>
            </a:r>
            <a:endParaRPr lang="en-US" dirty="0"/>
          </a:p>
          <a:p>
            <a:r>
              <a:rPr lang="en-US" dirty="0"/>
              <a:t>EVT-2     </a:t>
            </a:r>
            <a:r>
              <a:rPr lang="en-US" i="1" dirty="0"/>
              <a:t>Expressive Vocabulary Test</a:t>
            </a:r>
            <a:endParaRPr lang="en-US" dirty="0"/>
          </a:p>
          <a:p>
            <a:r>
              <a:rPr lang="en-US" dirty="0"/>
              <a:t>TELD-3   </a:t>
            </a:r>
            <a:r>
              <a:rPr lang="en-US" i="1" dirty="0"/>
              <a:t>Test of Early Language Development</a:t>
            </a:r>
            <a:endParaRPr lang="en-US" dirty="0"/>
          </a:p>
          <a:p>
            <a:r>
              <a:rPr lang="en-US" dirty="0"/>
              <a:t>CELF-P   </a:t>
            </a:r>
            <a:r>
              <a:rPr lang="en-US" i="1" dirty="0"/>
              <a:t>Clinical Evaluation of Language Functions - Preschool</a:t>
            </a:r>
            <a:endParaRPr lang="en-US" dirty="0"/>
          </a:p>
          <a:p>
            <a:r>
              <a:rPr lang="en-US" dirty="0"/>
              <a:t>CSBS-D  </a:t>
            </a:r>
            <a:r>
              <a:rPr lang="en-US" i="1" dirty="0"/>
              <a:t>Communication and Symbolic Behavior Scale –</a:t>
            </a:r>
            <a:r>
              <a:rPr lang="en-US" dirty="0"/>
              <a:t>Developmental Profile</a:t>
            </a:r>
          </a:p>
        </p:txBody>
      </p:sp>
    </p:spTree>
    <p:extLst>
      <p:ext uri="{BB962C8B-B14F-4D97-AF65-F5344CB8AC3E}">
        <p14:creationId xmlns:p14="http://schemas.microsoft.com/office/powerpoint/2010/main" val="15405198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8229600" cy="1676400"/>
          </a:xfrm>
        </p:spPr>
        <p:txBody>
          <a:bodyPr>
            <a:normAutofit/>
          </a:bodyPr>
          <a:lstStyle/>
          <a:p>
            <a:r>
              <a:rPr lang="en-US" sz="3200" b="1" dirty="0"/>
              <a:t>Possible formal speech and language tests   </a:t>
            </a:r>
            <a:br>
              <a:rPr lang="en-US" sz="3200" b="1" dirty="0"/>
            </a:br>
            <a:r>
              <a:rPr lang="en-US" sz="3200" b="1" i="1" dirty="0"/>
              <a:t>School Age:</a:t>
            </a:r>
            <a:br>
              <a:rPr lang="en-US" sz="3200" b="1" i="1" dirty="0"/>
            </a:br>
            <a:endParaRPr lang="fr-CA" sz="3200" dirty="0"/>
          </a:p>
        </p:txBody>
      </p:sp>
      <p:sp>
        <p:nvSpPr>
          <p:cNvPr id="3" name="Content Placeholder 2"/>
          <p:cNvSpPr>
            <a:spLocks noGrp="1"/>
          </p:cNvSpPr>
          <p:nvPr>
            <p:ph idx="1"/>
          </p:nvPr>
        </p:nvSpPr>
        <p:spPr>
          <a:xfrm>
            <a:off x="457200" y="1447800"/>
            <a:ext cx="8229600" cy="4724399"/>
          </a:xfrm>
          <a:solidFill>
            <a:schemeClr val="bg1"/>
          </a:solidFill>
        </p:spPr>
        <p:txBody>
          <a:bodyPr>
            <a:normAutofit fontScale="85000" lnSpcReduction="20000"/>
          </a:bodyPr>
          <a:lstStyle/>
          <a:p>
            <a:r>
              <a:rPr lang="en-US" dirty="0"/>
              <a:t>CCC-2      </a:t>
            </a:r>
            <a:r>
              <a:rPr lang="en-US" i="1" dirty="0"/>
              <a:t>Children’s Communication Checklist</a:t>
            </a:r>
            <a:endParaRPr lang="en-US" dirty="0"/>
          </a:p>
          <a:p>
            <a:r>
              <a:rPr lang="en-US" dirty="0"/>
              <a:t>CELF-4     </a:t>
            </a:r>
            <a:r>
              <a:rPr lang="en-US" i="1" dirty="0"/>
              <a:t>Clinical Evaluation of Language Functions</a:t>
            </a:r>
            <a:endParaRPr lang="en-US" dirty="0"/>
          </a:p>
          <a:p>
            <a:r>
              <a:rPr lang="en-US" dirty="0"/>
              <a:t>EOWPVT   </a:t>
            </a:r>
            <a:r>
              <a:rPr lang="en-US" i="1" dirty="0"/>
              <a:t>Expressive One Word Picture Vocabulary Test</a:t>
            </a:r>
            <a:endParaRPr lang="en-US" dirty="0"/>
          </a:p>
          <a:p>
            <a:r>
              <a:rPr lang="en-US" dirty="0"/>
              <a:t>PPVT-4     </a:t>
            </a:r>
            <a:r>
              <a:rPr lang="en-US" i="1" dirty="0"/>
              <a:t>Peabody Picture Vocabulary Test</a:t>
            </a:r>
            <a:endParaRPr lang="en-US" dirty="0"/>
          </a:p>
          <a:p>
            <a:r>
              <a:rPr lang="en-US" dirty="0"/>
              <a:t>OWLS       </a:t>
            </a:r>
            <a:r>
              <a:rPr lang="en-US" i="1" dirty="0"/>
              <a:t>Oral and Written Language Scales</a:t>
            </a:r>
            <a:endParaRPr lang="en-US" dirty="0"/>
          </a:p>
          <a:p>
            <a:r>
              <a:rPr lang="en-US" dirty="0"/>
              <a:t>TLC-        </a:t>
            </a:r>
            <a:r>
              <a:rPr lang="en-US" i="1" dirty="0"/>
              <a:t>Expanded Test of Language Competence</a:t>
            </a:r>
            <a:endParaRPr lang="en-US" dirty="0"/>
          </a:p>
          <a:p>
            <a:r>
              <a:rPr lang="en-US" dirty="0"/>
              <a:t>TOLD-4    </a:t>
            </a:r>
            <a:r>
              <a:rPr lang="en-US" i="1" dirty="0"/>
              <a:t>Test of Language Development</a:t>
            </a:r>
            <a:endParaRPr lang="en-US" dirty="0"/>
          </a:p>
          <a:p>
            <a:r>
              <a:rPr lang="en-US" dirty="0"/>
              <a:t>CASL       </a:t>
            </a:r>
            <a:r>
              <a:rPr lang="en-US" i="1" dirty="0"/>
              <a:t>Comprehensive Assessment of Spoken Language</a:t>
            </a:r>
            <a:endParaRPr lang="en-US" dirty="0"/>
          </a:p>
          <a:p>
            <a:r>
              <a:rPr lang="en-US" dirty="0"/>
              <a:t>Social </a:t>
            </a:r>
            <a:r>
              <a:rPr lang="en-US" dirty="0" smtClean="0"/>
              <a:t>Language </a:t>
            </a:r>
            <a:r>
              <a:rPr lang="en-US" dirty="0"/>
              <a:t>Development </a:t>
            </a:r>
            <a:r>
              <a:rPr lang="en-US" dirty="0" smtClean="0"/>
              <a:t>Test</a:t>
            </a:r>
          </a:p>
          <a:p>
            <a:r>
              <a:rPr lang="en-US" dirty="0" smtClean="0"/>
              <a:t>SEE – Social Emotional Evaluation</a:t>
            </a:r>
            <a:endParaRPr lang="en-US" dirty="0"/>
          </a:p>
          <a:p>
            <a:endParaRPr lang="en-US" dirty="0"/>
          </a:p>
        </p:txBody>
      </p:sp>
    </p:spTree>
    <p:extLst>
      <p:ext uri="{BB962C8B-B14F-4D97-AF65-F5344CB8AC3E}">
        <p14:creationId xmlns:p14="http://schemas.microsoft.com/office/powerpoint/2010/main" val="34772213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t>Possible informal assessments:</a:t>
            </a:r>
            <a:br>
              <a:rPr lang="en-US" b="1" dirty="0"/>
            </a:br>
            <a:endParaRPr lang="fr-CA" dirty="0"/>
          </a:p>
        </p:txBody>
      </p:sp>
      <p:sp>
        <p:nvSpPr>
          <p:cNvPr id="3" name="Content Placeholder 2"/>
          <p:cNvSpPr>
            <a:spLocks noGrp="1"/>
          </p:cNvSpPr>
          <p:nvPr>
            <p:ph idx="1"/>
          </p:nvPr>
        </p:nvSpPr>
        <p:spPr>
          <a:xfrm>
            <a:off x="457200" y="1447800"/>
            <a:ext cx="8229600" cy="4724399"/>
          </a:xfrm>
          <a:solidFill>
            <a:schemeClr val="bg1"/>
          </a:solidFill>
        </p:spPr>
        <p:txBody>
          <a:bodyPr>
            <a:normAutofit fontScale="85000" lnSpcReduction="10000"/>
          </a:bodyPr>
          <a:lstStyle/>
          <a:p>
            <a:r>
              <a:rPr lang="en-US" dirty="0" smtClean="0"/>
              <a:t>•</a:t>
            </a:r>
            <a:r>
              <a:rPr lang="en-US" dirty="0"/>
              <a:t> Assessment of Social and Communication Skills for Children with Autism (</a:t>
            </a:r>
            <a:r>
              <a:rPr lang="en-US" i="1" dirty="0"/>
              <a:t>available in the book “</a:t>
            </a:r>
            <a:r>
              <a:rPr lang="en-US" i="1" dirty="0">
                <a:hlinkClick r:id="rId2"/>
              </a:rPr>
              <a:t>Do-Watch-Listen-Say</a:t>
            </a:r>
            <a:r>
              <a:rPr lang="en-US" i="1" dirty="0"/>
              <a:t>" by Kathleen Quill)</a:t>
            </a:r>
            <a:endParaRPr lang="en-US" dirty="0"/>
          </a:p>
          <a:p>
            <a:r>
              <a:rPr lang="en-US" dirty="0"/>
              <a:t>•</a:t>
            </a:r>
            <a:r>
              <a:rPr lang="en-US" dirty="0">
                <a:hlinkClick r:id="rId3"/>
              </a:rPr>
              <a:t> SCQ – Social Communication questionnaire </a:t>
            </a:r>
            <a:r>
              <a:rPr lang="en-US" dirty="0"/>
              <a:t> (</a:t>
            </a:r>
            <a:r>
              <a:rPr lang="en-US" i="1" dirty="0"/>
              <a:t>U. of Mich.)</a:t>
            </a:r>
            <a:endParaRPr lang="en-US" dirty="0"/>
          </a:p>
          <a:p>
            <a:r>
              <a:rPr lang="en-US" dirty="0"/>
              <a:t>• </a:t>
            </a:r>
            <a:r>
              <a:rPr lang="en-US" dirty="0">
                <a:hlinkClick r:id="rId4"/>
              </a:rPr>
              <a:t>Conversational Effectiveness Profile</a:t>
            </a:r>
            <a:r>
              <a:rPr lang="en-US" dirty="0"/>
              <a:t> (</a:t>
            </a:r>
            <a:r>
              <a:rPr lang="en-US" i="1" dirty="0"/>
              <a:t>Kowalski</a:t>
            </a:r>
            <a:r>
              <a:rPr lang="en-US" dirty="0"/>
              <a:t>)</a:t>
            </a:r>
          </a:p>
          <a:p>
            <a:r>
              <a:rPr lang="en-US" dirty="0"/>
              <a:t>• Language sample</a:t>
            </a:r>
          </a:p>
          <a:p>
            <a:r>
              <a:rPr lang="en-US" dirty="0"/>
              <a:t>• Checklists, templates, observation forms, interviews</a:t>
            </a:r>
          </a:p>
          <a:p>
            <a:r>
              <a:rPr lang="en-US" dirty="0"/>
              <a:t>• Social Cognitive Assessments (</a:t>
            </a:r>
            <a:r>
              <a:rPr lang="en-US" i="1" dirty="0"/>
              <a:t>from </a:t>
            </a:r>
            <a:r>
              <a:rPr lang="en-US" i="1" dirty="0">
                <a:hlinkClick r:id="rId5"/>
              </a:rPr>
              <a:t>Thinking About You, Thinking about Me</a:t>
            </a:r>
            <a:r>
              <a:rPr lang="en-US" i="1" dirty="0"/>
              <a:t> – Michelle Garcia Winner)</a:t>
            </a:r>
            <a:endParaRPr lang="en-US" dirty="0"/>
          </a:p>
          <a:p>
            <a:r>
              <a:rPr lang="en-US" dirty="0"/>
              <a:t>• </a:t>
            </a:r>
            <a:r>
              <a:rPr lang="en-US" dirty="0">
                <a:hlinkClick r:id="rId6"/>
              </a:rPr>
              <a:t>SCERTS </a:t>
            </a:r>
            <a:r>
              <a:rPr lang="en-US" dirty="0"/>
              <a:t>– SCERTS Assessment Process (</a:t>
            </a:r>
            <a:r>
              <a:rPr lang="en-US" i="1" dirty="0"/>
              <a:t>SAP</a:t>
            </a:r>
            <a:r>
              <a:rPr lang="en-US" dirty="0"/>
              <a:t>)</a:t>
            </a:r>
          </a:p>
          <a:p>
            <a:endParaRPr lang="en-US" dirty="0"/>
          </a:p>
        </p:txBody>
      </p:sp>
    </p:spTree>
    <p:extLst>
      <p:ext uri="{BB962C8B-B14F-4D97-AF65-F5344CB8AC3E}">
        <p14:creationId xmlns:p14="http://schemas.microsoft.com/office/powerpoint/2010/main" val="8338539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t>Observation templates &amp; checklists</a:t>
            </a:r>
            <a:r>
              <a:rPr lang="en-US" dirty="0"/>
              <a:t/>
            </a:r>
            <a:br>
              <a:rPr lang="en-US" dirty="0"/>
            </a:br>
            <a:endParaRPr lang="fr-CA" dirty="0"/>
          </a:p>
        </p:txBody>
      </p:sp>
      <p:sp>
        <p:nvSpPr>
          <p:cNvPr id="3" name="Content Placeholder 2"/>
          <p:cNvSpPr>
            <a:spLocks noGrp="1"/>
          </p:cNvSpPr>
          <p:nvPr>
            <p:ph idx="1"/>
          </p:nvPr>
        </p:nvSpPr>
        <p:spPr>
          <a:xfrm>
            <a:off x="457200" y="1447800"/>
            <a:ext cx="8229600" cy="4724399"/>
          </a:xfrm>
          <a:solidFill>
            <a:schemeClr val="bg1"/>
          </a:solidFill>
        </p:spPr>
        <p:txBody>
          <a:bodyPr>
            <a:normAutofit fontScale="92500" lnSpcReduction="20000"/>
          </a:bodyPr>
          <a:lstStyle/>
          <a:p>
            <a:pPr marL="0" indent="0">
              <a:buNone/>
            </a:pPr>
            <a:r>
              <a:rPr lang="en-US" dirty="0"/>
              <a:t>  Typical Receptive Language/Auditory Processing Skills by</a:t>
            </a:r>
            <a:r>
              <a:rPr lang="en-US" i="1" dirty="0"/>
              <a:t> Sally </a:t>
            </a:r>
            <a:r>
              <a:rPr lang="en-US" i="1" dirty="0" smtClean="0"/>
              <a:t>Eshoo</a:t>
            </a:r>
          </a:p>
          <a:p>
            <a:r>
              <a:rPr lang="en-US" dirty="0" smtClean="0">
                <a:hlinkClick r:id="rId2"/>
              </a:rPr>
              <a:t>http</a:t>
            </a:r>
            <a:r>
              <a:rPr lang="en-US" dirty="0">
                <a:hlinkClick r:id="rId2"/>
              </a:rPr>
              <a:t>://</a:t>
            </a:r>
            <a:r>
              <a:rPr lang="en-US" dirty="0" smtClean="0">
                <a:hlinkClick r:id="rId2"/>
              </a:rPr>
              <a:t>nwresd.k12.or.us/autism/files/sampletemplate-Eschoo.pdf</a:t>
            </a:r>
            <a:endParaRPr lang="en-US" dirty="0"/>
          </a:p>
          <a:p>
            <a:r>
              <a:rPr lang="en-US" dirty="0" smtClean="0">
                <a:hlinkClick r:id="rId3"/>
              </a:rPr>
              <a:t>http</a:t>
            </a:r>
            <a:r>
              <a:rPr lang="en-US" dirty="0">
                <a:hlinkClick r:id="rId3"/>
              </a:rPr>
              <a:t>://nwresd.k12.or.us/autism/files/SampleTemplate-Eschoo2.pdf</a:t>
            </a:r>
            <a:endParaRPr lang="en-US" dirty="0"/>
          </a:p>
          <a:p>
            <a:pPr marL="0" indent="0">
              <a:buNone/>
            </a:pPr>
            <a:r>
              <a:rPr lang="en-US" dirty="0" smtClean="0"/>
              <a:t> </a:t>
            </a:r>
            <a:r>
              <a:rPr lang="en-US" dirty="0"/>
              <a:t>Sample  Templates by</a:t>
            </a:r>
            <a:r>
              <a:rPr lang="en-US" i="1" dirty="0"/>
              <a:t> </a:t>
            </a:r>
            <a:r>
              <a:rPr lang="en-US" i="1" dirty="0" err="1" smtClean="0"/>
              <a:t>RobynBean</a:t>
            </a:r>
            <a:endParaRPr lang="en-US" i="1" dirty="0" smtClean="0"/>
          </a:p>
          <a:p>
            <a:pPr marL="0" indent="0">
              <a:buNone/>
            </a:pPr>
            <a:r>
              <a:rPr lang="en-US" dirty="0" smtClean="0">
                <a:hlinkClick r:id="rId4"/>
              </a:rPr>
              <a:t>http</a:t>
            </a:r>
            <a:r>
              <a:rPr lang="en-US" dirty="0">
                <a:hlinkClick r:id="rId4"/>
              </a:rPr>
              <a:t>://nwresd.k12.or.us/autism/files/Sampletemplate-Bean.pdf</a:t>
            </a:r>
            <a:endParaRPr lang="en-US" dirty="0"/>
          </a:p>
          <a:p>
            <a:pPr marL="0" indent="0">
              <a:buNone/>
            </a:pPr>
            <a:r>
              <a:rPr lang="en-US" dirty="0">
                <a:hlinkClick r:id="rId5"/>
              </a:rPr>
              <a:t>http://nwresd.k12.or.us/autism/files/SampleTemplate-Bean2.pdf</a:t>
            </a:r>
            <a:endParaRPr lang="en-US" dirty="0"/>
          </a:p>
        </p:txBody>
      </p:sp>
    </p:spTree>
    <p:extLst>
      <p:ext uri="{BB962C8B-B14F-4D97-AF65-F5344CB8AC3E}">
        <p14:creationId xmlns:p14="http://schemas.microsoft.com/office/powerpoint/2010/main" val="21791172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2"/>
          <p:cNvSpPr>
            <a:spLocks noGrp="1"/>
          </p:cNvSpPr>
          <p:nvPr>
            <p:ph type="ctrTitle"/>
          </p:nvPr>
        </p:nvSpPr>
        <p:spPr>
          <a:xfrm>
            <a:off x="609600" y="609600"/>
            <a:ext cx="8229600" cy="6019800"/>
          </a:xfrm>
          <a:solidFill>
            <a:schemeClr val="bg1"/>
          </a:solidFill>
        </p:spPr>
        <p:txBody>
          <a:bodyPr>
            <a:normAutofit fontScale="90000"/>
          </a:bodyPr>
          <a:lstStyle/>
          <a:p>
            <a:pPr algn="l"/>
            <a:r>
              <a:rPr lang="en-US" sz="2200" dirty="0"/>
              <a:t/>
            </a:r>
            <a:br>
              <a:rPr lang="en-US" sz="2200" dirty="0"/>
            </a:br>
            <a:r>
              <a:rPr lang="en-US" sz="2700" dirty="0">
                <a:hlinkClick r:id="rId2"/>
              </a:rPr>
              <a:t>5. Functional Communication Checklist</a:t>
            </a:r>
            <a:r>
              <a:rPr lang="en-US" sz="2700" dirty="0"/>
              <a:t> (</a:t>
            </a:r>
            <a:r>
              <a:rPr lang="en-US" sz="2700" i="1" dirty="0" err="1"/>
              <a:t>Bvtn</a:t>
            </a:r>
            <a:r>
              <a:rPr lang="en-US" sz="2700" i="1" dirty="0"/>
              <a:t>-adapted from Functional Communication Profile</a:t>
            </a:r>
            <a:r>
              <a:rPr lang="en-US" sz="2700" i="1" dirty="0" smtClean="0"/>
              <a:t>)</a:t>
            </a:r>
            <a:br>
              <a:rPr lang="en-US" sz="2700" i="1" dirty="0" smtClean="0"/>
            </a:br>
            <a:r>
              <a:rPr lang="en-US" sz="2700" dirty="0">
                <a:hlinkClick r:id="rId2"/>
              </a:rPr>
              <a:t>http://</a:t>
            </a:r>
            <a:r>
              <a:rPr lang="en-US" sz="2700" dirty="0" smtClean="0">
                <a:hlinkClick r:id="rId2"/>
              </a:rPr>
              <a:t>nwresd.k12.or.us/autism/files/FunctionalCommunicationChecklist.pdf</a:t>
            </a:r>
            <a:r>
              <a:rPr lang="en-US" sz="2700" dirty="0" smtClean="0"/>
              <a:t/>
            </a:r>
            <a:br>
              <a:rPr lang="en-US" sz="2700" dirty="0" smtClean="0"/>
            </a:br>
            <a:r>
              <a:rPr lang="en-US" sz="2700" dirty="0"/>
              <a:t/>
            </a:r>
            <a:br>
              <a:rPr lang="en-US" sz="2700" dirty="0"/>
            </a:br>
            <a:r>
              <a:rPr lang="en-US" sz="2700" dirty="0" smtClean="0"/>
              <a:t/>
            </a:r>
            <a:br>
              <a:rPr lang="en-US" sz="2700" dirty="0" smtClean="0"/>
            </a:br>
            <a:r>
              <a:rPr lang="en-US" sz="2700" dirty="0"/>
              <a:t/>
            </a:r>
            <a:br>
              <a:rPr lang="en-US" sz="2700" dirty="0"/>
            </a:br>
            <a:r>
              <a:rPr lang="en-US" sz="2700" dirty="0" smtClean="0">
                <a:hlinkClick r:id="rId3"/>
              </a:rPr>
              <a:t>6</a:t>
            </a:r>
            <a:r>
              <a:rPr lang="en-US" sz="2700" dirty="0">
                <a:hlinkClick r:id="rId3"/>
              </a:rPr>
              <a:t>. </a:t>
            </a:r>
            <a:r>
              <a:rPr lang="en-US" sz="2700" dirty="0">
                <a:hlinkClick r:id="rId4"/>
              </a:rPr>
              <a:t>Conversation Checklist </a:t>
            </a:r>
            <a:r>
              <a:rPr lang="en-US" sz="2700" dirty="0">
                <a:hlinkClick r:id="rId3"/>
              </a:rPr>
              <a:t>(</a:t>
            </a:r>
            <a:r>
              <a:rPr lang="en-US" sz="2700" i="1" dirty="0">
                <a:hlinkClick r:id="rId3"/>
              </a:rPr>
              <a:t>Kevin </a:t>
            </a:r>
            <a:r>
              <a:rPr lang="en-US" sz="2700" i="1" dirty="0" err="1">
                <a:hlinkClick r:id="rId3"/>
              </a:rPr>
              <a:t>Penner</a:t>
            </a:r>
            <a:r>
              <a:rPr lang="en-US" sz="2700" i="1" dirty="0" smtClean="0">
                <a:hlinkClick r:id="rId3"/>
              </a:rPr>
              <a:t>)</a:t>
            </a:r>
            <a:r>
              <a:rPr lang="en-US" sz="2700" i="1" dirty="0" smtClean="0"/>
              <a:t/>
            </a:r>
            <a:br>
              <a:rPr lang="en-US" sz="2700" i="1" dirty="0" smtClean="0"/>
            </a:br>
            <a:r>
              <a:rPr lang="en-US" sz="2700" dirty="0">
                <a:hlinkClick r:id="rId4"/>
              </a:rPr>
              <a:t>http://</a:t>
            </a:r>
            <a:r>
              <a:rPr lang="en-US" sz="2700" dirty="0" smtClean="0">
                <a:hlinkClick r:id="rId4"/>
              </a:rPr>
              <a:t>nwresd.k12.or.us/autism/files/ConversationChecklist.pdf</a:t>
            </a:r>
            <a:r>
              <a:rPr lang="en-US" sz="2700" dirty="0" smtClean="0"/>
              <a:t/>
            </a:r>
            <a:br>
              <a:rPr lang="en-US" sz="2700" dirty="0" smtClean="0"/>
            </a:br>
            <a:r>
              <a:rPr lang="en-US" sz="2700" dirty="0"/>
              <a:t/>
            </a:r>
            <a:br>
              <a:rPr lang="en-US" sz="2700" dirty="0"/>
            </a:br>
            <a:r>
              <a:rPr lang="en-US" sz="2700" dirty="0" smtClean="0"/>
              <a:t/>
            </a:r>
            <a:br>
              <a:rPr lang="en-US" sz="2700" dirty="0" smtClean="0"/>
            </a:br>
            <a:r>
              <a:rPr lang="en-US" sz="2700" dirty="0"/>
              <a:t/>
            </a:r>
            <a:br>
              <a:rPr lang="en-US" sz="2700" dirty="0"/>
            </a:br>
            <a:r>
              <a:rPr lang="en-US" sz="2700" dirty="0" smtClean="0"/>
              <a:t>7</a:t>
            </a:r>
            <a:r>
              <a:rPr lang="en-US" sz="2700" dirty="0"/>
              <a:t>. </a:t>
            </a:r>
            <a:r>
              <a:rPr lang="en-US" sz="2700" dirty="0">
                <a:hlinkClick r:id="rId5"/>
              </a:rPr>
              <a:t>Functional Language Ability Observation</a:t>
            </a:r>
            <a:r>
              <a:rPr lang="en-US" sz="2700" dirty="0">
                <a:hlinkClick r:id="rId6"/>
              </a:rPr>
              <a:t> </a:t>
            </a:r>
            <a:r>
              <a:rPr lang="en-US" sz="2700" i="1" dirty="0">
                <a:hlinkClick r:id="rId6"/>
              </a:rPr>
              <a:t>(Kevin </a:t>
            </a:r>
            <a:r>
              <a:rPr lang="en-US" sz="2700" i="1" dirty="0" err="1">
                <a:hlinkClick r:id="rId6"/>
              </a:rPr>
              <a:t>Penner</a:t>
            </a:r>
            <a:r>
              <a:rPr lang="en-US" sz="2700" i="1" dirty="0" smtClean="0">
                <a:hlinkClick r:id="rId6"/>
              </a:rPr>
              <a:t>)</a:t>
            </a:r>
            <a:r>
              <a:rPr lang="en-US" sz="2700" i="1" dirty="0" smtClean="0"/>
              <a:t/>
            </a:r>
            <a:br>
              <a:rPr lang="en-US" sz="2700" i="1" dirty="0" smtClean="0"/>
            </a:br>
            <a:r>
              <a:rPr lang="en-US" sz="2700" dirty="0">
                <a:hlinkClick r:id="rId7"/>
              </a:rPr>
              <a:t>http://</a:t>
            </a:r>
            <a:r>
              <a:rPr lang="en-US" sz="2700" dirty="0" smtClean="0">
                <a:hlinkClick r:id="rId7"/>
              </a:rPr>
              <a:t>nwresd.k12.or.us/autism/files/FunctionalLanguageAbilityObservation.pd</a:t>
            </a:r>
            <a:r>
              <a:rPr lang="en-US" sz="2000" dirty="0" smtClean="0"/>
              <a:t/>
            </a:r>
            <a:br>
              <a:rPr lang="en-US" sz="2000" dirty="0" smtClean="0"/>
            </a:br>
            <a:r>
              <a:rPr lang="en-US" sz="2200" dirty="0"/>
              <a:t/>
            </a:r>
            <a:br>
              <a:rPr lang="en-US" sz="2200" dirty="0"/>
            </a:br>
            <a:r>
              <a:rPr lang="en-US" sz="2200" dirty="0"/>
              <a:t/>
            </a:r>
            <a:br>
              <a:rPr lang="en-US" sz="2200" dirty="0"/>
            </a:br>
            <a:endParaRPr lang="en-US" sz="2200" dirty="0"/>
          </a:p>
        </p:txBody>
      </p:sp>
    </p:spTree>
    <p:extLst>
      <p:ext uri="{BB962C8B-B14F-4D97-AF65-F5344CB8AC3E}">
        <p14:creationId xmlns:p14="http://schemas.microsoft.com/office/powerpoint/2010/main" val="2008760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62000" y="990600"/>
            <a:ext cx="7772400" cy="1981218"/>
          </a:xfrm>
          <a:solidFill>
            <a:schemeClr val="bg1"/>
          </a:solidFill>
        </p:spPr>
        <p:txBody>
          <a:bodyPr>
            <a:normAutofit/>
          </a:bodyPr>
          <a:lstStyle/>
          <a:p>
            <a:r>
              <a:rPr lang="en-US" sz="4000" dirty="0"/>
              <a:t/>
            </a:r>
            <a:br>
              <a:rPr lang="en-US" sz="4000" dirty="0"/>
            </a:br>
            <a:endParaRPr lang="fr-CA" sz="4000" dirty="0">
              <a:solidFill>
                <a:schemeClr val="bg1"/>
              </a:solidFill>
            </a:endParaRPr>
          </a:p>
        </p:txBody>
      </p:sp>
      <p:sp>
        <p:nvSpPr>
          <p:cNvPr id="4" name="Subtitle 3"/>
          <p:cNvSpPr>
            <a:spLocks noGrp="1"/>
          </p:cNvSpPr>
          <p:nvPr>
            <p:ph type="subTitle" idx="1"/>
          </p:nvPr>
        </p:nvSpPr>
        <p:spPr>
          <a:xfrm>
            <a:off x="457200" y="685800"/>
            <a:ext cx="8305800" cy="5867400"/>
          </a:xfrm>
          <a:solidFill>
            <a:schemeClr val="bg1"/>
          </a:solidFill>
        </p:spPr>
        <p:txBody>
          <a:bodyPr>
            <a:normAutofit/>
          </a:bodyPr>
          <a:lstStyle/>
          <a:p>
            <a:pPr algn="l"/>
            <a:r>
              <a:rPr lang="en-US" dirty="0"/>
              <a:t>8. </a:t>
            </a:r>
            <a:r>
              <a:rPr lang="en-US" dirty="0">
                <a:hlinkClick r:id="rId2"/>
              </a:rPr>
              <a:t>Conversational Effectiveness Profile </a:t>
            </a:r>
            <a:r>
              <a:rPr lang="en-US" i="1" dirty="0"/>
              <a:t>(Timothy P. Kowalski</a:t>
            </a:r>
            <a:r>
              <a:rPr lang="en-US" i="1" dirty="0" smtClean="0"/>
              <a:t>)</a:t>
            </a:r>
          </a:p>
          <a:p>
            <a:pPr algn="l"/>
            <a:r>
              <a:rPr lang="en-US" dirty="0"/>
              <a:t/>
            </a:r>
            <a:br>
              <a:rPr lang="en-US" dirty="0"/>
            </a:br>
            <a:r>
              <a:rPr lang="en-US" dirty="0"/>
              <a:t>9. AS/HFA Social Cognitive Assessment*  </a:t>
            </a:r>
            <a:r>
              <a:rPr lang="en-US" i="1" dirty="0">
                <a:hlinkClick r:id="rId3"/>
              </a:rPr>
              <a:t>K-2nd Beaverton ASD Team *</a:t>
            </a:r>
            <a:r>
              <a:rPr lang="en-US" i="1" dirty="0" err="1">
                <a:hlinkClick r:id="rId3"/>
              </a:rPr>
              <a:t>Modified</a:t>
            </a:r>
            <a:r>
              <a:rPr lang="en-US" i="1" dirty="0" err="1"/>
              <a:t>from</a:t>
            </a:r>
            <a:r>
              <a:rPr lang="en-US" i="1" dirty="0"/>
              <a:t> the assessment description in </a:t>
            </a:r>
            <a:r>
              <a:rPr lang="en-US" i="1" dirty="0">
                <a:hlinkClick r:id="rId4"/>
              </a:rPr>
              <a:t>Thinking About You Thinking About Me (2002) </a:t>
            </a:r>
            <a:r>
              <a:rPr lang="en-US" i="1" dirty="0"/>
              <a:t>by Michelle Garcia </a:t>
            </a:r>
            <a:r>
              <a:rPr lang="en-US" i="1" dirty="0" smtClean="0"/>
              <a:t>Winner</a:t>
            </a:r>
          </a:p>
          <a:p>
            <a:pPr algn="l"/>
            <a:r>
              <a:rPr lang="en-US" dirty="0">
                <a:hlinkClick r:id="rId3"/>
              </a:rPr>
              <a:t>http://nwresd.k12.or.us/autism/files/AS-HFAK-12CognitiveAssessment.pdf</a:t>
            </a:r>
            <a:r>
              <a:rPr lang="en-US" dirty="0"/>
              <a:t/>
            </a:r>
            <a:br>
              <a:rPr lang="en-US" dirty="0"/>
            </a:br>
            <a:endParaRPr lang="en-US" dirty="0"/>
          </a:p>
        </p:txBody>
      </p:sp>
    </p:spTree>
    <p:extLst>
      <p:ext uri="{BB962C8B-B14F-4D97-AF65-F5344CB8AC3E}">
        <p14:creationId xmlns:p14="http://schemas.microsoft.com/office/powerpoint/2010/main" val="21775562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81000" y="609600"/>
            <a:ext cx="8382000" cy="5943600"/>
          </a:xfrm>
          <a:solidFill>
            <a:schemeClr val="bg1"/>
          </a:solidFill>
        </p:spPr>
        <p:txBody>
          <a:bodyPr>
            <a:noAutofit/>
          </a:bodyPr>
          <a:lstStyle/>
          <a:p>
            <a:pPr algn="l"/>
            <a:r>
              <a:rPr lang="en-US" sz="2800" dirty="0"/>
              <a:t>10. AS/HFA Social Cognitive Assessment* </a:t>
            </a:r>
            <a:r>
              <a:rPr lang="en-US" sz="2800" i="1" dirty="0">
                <a:hlinkClick r:id="rId2"/>
              </a:rPr>
              <a:t>3-12</a:t>
            </a:r>
            <a:r>
              <a:rPr lang="en-US" sz="2800" i="1" dirty="0"/>
              <a:t> Beaverton ASD Team     Modified from the assessment description in </a:t>
            </a:r>
            <a:r>
              <a:rPr lang="en-US" sz="2800" i="1" dirty="0">
                <a:hlinkClick r:id="rId3"/>
              </a:rPr>
              <a:t>Thinking About You Thinking About Me (2002)</a:t>
            </a:r>
            <a:r>
              <a:rPr lang="en-US" sz="2800" i="1" u="sng" dirty="0"/>
              <a:t> </a:t>
            </a:r>
            <a:r>
              <a:rPr lang="en-US" sz="2800" i="1" dirty="0"/>
              <a:t>by Michelle Garcia Winner</a:t>
            </a:r>
            <a:br>
              <a:rPr lang="en-US" sz="2800" i="1" dirty="0"/>
            </a:br>
            <a:r>
              <a:rPr lang="en-US" sz="2800" dirty="0">
                <a:hlinkClick r:id="rId2"/>
              </a:rPr>
              <a:t>http://</a:t>
            </a:r>
            <a:r>
              <a:rPr lang="en-US" sz="2800" dirty="0" smtClean="0">
                <a:hlinkClick r:id="rId2"/>
              </a:rPr>
              <a:t>nwresd.k12.or.us/autism/files/AS-HFA3-12CogAssessment.pdf</a:t>
            </a:r>
            <a:r>
              <a:rPr lang="en-US" sz="2800" dirty="0" smtClean="0"/>
              <a:t/>
            </a:r>
            <a:br>
              <a:rPr lang="en-US" sz="2800" dirty="0" smtClean="0"/>
            </a:br>
            <a:r>
              <a:rPr lang="en-US" sz="2800" dirty="0"/>
              <a:t/>
            </a:r>
            <a:br>
              <a:rPr lang="en-US" sz="2800" dirty="0"/>
            </a:br>
            <a:r>
              <a:rPr lang="en-US" sz="2800" dirty="0"/>
              <a:t>11. </a:t>
            </a:r>
            <a:r>
              <a:rPr lang="en-US" sz="2800" dirty="0">
                <a:hlinkClick r:id="rId4"/>
              </a:rPr>
              <a:t>AS/HFA Social Cognitive Observation</a:t>
            </a:r>
            <a:r>
              <a:rPr lang="en-US" sz="2800" dirty="0"/>
              <a:t> – </a:t>
            </a:r>
            <a:r>
              <a:rPr lang="en-US" sz="2800" i="1" dirty="0"/>
              <a:t>Beaverton ASD team</a:t>
            </a:r>
            <a:br>
              <a:rPr lang="en-US" sz="2800" i="1" dirty="0"/>
            </a:br>
            <a:r>
              <a:rPr lang="en-US" sz="2800" dirty="0">
                <a:hlinkClick r:id="rId4"/>
              </a:rPr>
              <a:t>http://nwresd.k12.or.us/autism/files/AS-HFASocialCognitiveObservation.pdf</a:t>
            </a:r>
            <a:r>
              <a:rPr lang="en-US" sz="2800" dirty="0"/>
              <a:t/>
            </a:r>
            <a:br>
              <a:rPr lang="en-US" sz="2800" dirty="0"/>
            </a:br>
            <a:endParaRPr lang="fr-CA" sz="2800" dirty="0">
              <a:solidFill>
                <a:schemeClr val="bg1"/>
              </a:solidFill>
            </a:endParaRPr>
          </a:p>
        </p:txBody>
      </p:sp>
    </p:spTree>
    <p:extLst>
      <p:ext uri="{BB962C8B-B14F-4D97-AF65-F5344CB8AC3E}">
        <p14:creationId xmlns:p14="http://schemas.microsoft.com/office/powerpoint/2010/main" val="13051893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Parent/Teacher Interviews</a:t>
            </a:r>
          </a:p>
        </p:txBody>
      </p:sp>
      <p:sp>
        <p:nvSpPr>
          <p:cNvPr id="5" name="Content Placeholder 4"/>
          <p:cNvSpPr>
            <a:spLocks noGrp="1"/>
          </p:cNvSpPr>
          <p:nvPr>
            <p:ph idx="1"/>
          </p:nvPr>
        </p:nvSpPr>
        <p:spPr>
          <a:solidFill>
            <a:schemeClr val="bg1"/>
          </a:solidFill>
        </p:spPr>
        <p:txBody>
          <a:bodyPr>
            <a:normAutofit fontScale="92500" lnSpcReduction="10000"/>
          </a:bodyPr>
          <a:lstStyle/>
          <a:p>
            <a:pPr marL="0" indent="0">
              <a:buNone/>
            </a:pPr>
            <a:r>
              <a:rPr lang="en-US" dirty="0"/>
              <a:t> </a:t>
            </a:r>
            <a:r>
              <a:rPr lang="en-US" i="1" dirty="0"/>
              <a:t>American Speech-Language-Hearing </a:t>
            </a:r>
            <a:r>
              <a:rPr lang="en-US" i="1" dirty="0" smtClean="0"/>
              <a:t>Association (ASHA)</a:t>
            </a:r>
            <a:endParaRPr lang="en-US" dirty="0"/>
          </a:p>
          <a:p>
            <a:r>
              <a:rPr lang="en-US" dirty="0"/>
              <a:t>It is recommended as best practice by ASHA that communication assessment for ASD include an interview with parent/caregiver, and teacher. </a:t>
            </a:r>
          </a:p>
          <a:p>
            <a:r>
              <a:rPr lang="en-US" dirty="0"/>
              <a:t>This interview may be done by the SLP or autism specialist, and valuable information can be gathered by home/community observations in addition to school.</a:t>
            </a:r>
          </a:p>
          <a:p>
            <a:r>
              <a:rPr lang="en-US" dirty="0"/>
              <a:t> </a:t>
            </a:r>
          </a:p>
        </p:txBody>
      </p:sp>
    </p:spTree>
    <p:extLst>
      <p:ext uri="{BB962C8B-B14F-4D97-AF65-F5344CB8AC3E}">
        <p14:creationId xmlns:p14="http://schemas.microsoft.com/office/powerpoint/2010/main" val="22728484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bg1"/>
          </a:solidFill>
        </p:spPr>
        <p:txBody>
          <a:bodyPr>
            <a:normAutofit fontScale="90000"/>
          </a:bodyPr>
          <a:lstStyle/>
          <a:p>
            <a:r>
              <a:rPr lang="en-US" sz="4000" dirty="0"/>
              <a:t/>
            </a:r>
            <a:br>
              <a:rPr lang="en-US" sz="4000" dirty="0"/>
            </a:br>
            <a:r>
              <a:rPr lang="en-US" sz="4000" b="1" dirty="0"/>
              <a:t>Settings and Contexts for Observations</a:t>
            </a:r>
            <a:br>
              <a:rPr lang="en-US" sz="4000" b="1" dirty="0"/>
            </a:br>
            <a:endParaRPr lang="fr-CA" sz="4000" dirty="0">
              <a:solidFill>
                <a:schemeClr val="bg1"/>
              </a:solidFill>
            </a:endParaRPr>
          </a:p>
        </p:txBody>
      </p:sp>
      <p:sp>
        <p:nvSpPr>
          <p:cNvPr id="3" name="Sous-titre 2"/>
          <p:cNvSpPr>
            <a:spLocks noGrp="1"/>
          </p:cNvSpPr>
          <p:nvPr>
            <p:ph idx="1"/>
          </p:nvPr>
        </p:nvSpPr>
        <p:spPr>
          <a:solidFill>
            <a:schemeClr val="bg1"/>
          </a:solidFill>
        </p:spPr>
        <p:txBody>
          <a:bodyPr>
            <a:normAutofit fontScale="92500" lnSpcReduction="10000"/>
          </a:bodyPr>
          <a:lstStyle/>
          <a:p>
            <a:r>
              <a:rPr lang="en-US" sz="2800" dirty="0" smtClean="0"/>
              <a:t>It </a:t>
            </a:r>
            <a:r>
              <a:rPr lang="en-US" sz="2800" dirty="0"/>
              <a:t>is also recommended by ASHA </a:t>
            </a:r>
            <a:r>
              <a:rPr lang="en-US" sz="2800" dirty="0" smtClean="0"/>
              <a:t> </a:t>
            </a:r>
            <a:r>
              <a:rPr lang="en-US" sz="2800" dirty="0"/>
              <a:t>that the individuals should be observed:</a:t>
            </a:r>
          </a:p>
          <a:p>
            <a:pPr marL="0" indent="0">
              <a:buNone/>
            </a:pPr>
            <a:r>
              <a:rPr lang="en-US" sz="2800" dirty="0"/>
              <a:t>     • with familiar and unfamiliar adults</a:t>
            </a:r>
          </a:p>
          <a:p>
            <a:pPr marL="0" indent="0">
              <a:buNone/>
            </a:pPr>
            <a:r>
              <a:rPr lang="en-US" sz="2800" dirty="0"/>
              <a:t>     • with familiar and unfamiliar peers</a:t>
            </a:r>
          </a:p>
          <a:p>
            <a:pPr marL="0" indent="0">
              <a:buNone/>
            </a:pPr>
            <a:r>
              <a:rPr lang="en-US" sz="2800" dirty="0"/>
              <a:t>     • in structured and unstructured settings</a:t>
            </a:r>
          </a:p>
          <a:p>
            <a:pPr marL="0" indent="0">
              <a:buNone/>
            </a:pPr>
            <a:r>
              <a:rPr lang="en-US" sz="2800" dirty="0"/>
              <a:t>     • in small and large groups</a:t>
            </a:r>
          </a:p>
          <a:p>
            <a:pPr marL="0" indent="0">
              <a:buNone/>
            </a:pPr>
            <a:r>
              <a:rPr lang="en-US" sz="2800" dirty="0"/>
              <a:t>     • at school, community, and home, if possible</a:t>
            </a:r>
          </a:p>
          <a:p>
            <a:pPr marL="0" indent="0">
              <a:buNone/>
            </a:pPr>
            <a:r>
              <a:rPr lang="en-US" sz="2800" dirty="0"/>
              <a:t>(</a:t>
            </a:r>
            <a:r>
              <a:rPr lang="en-US" sz="2800" i="1" dirty="0"/>
              <a:t>Refer to roles and responsibilities of Speech-Language Pathologists in diagnosis, assessment, and treatment of Autism Spectrum Disorders across the life span)</a:t>
            </a:r>
            <a:endParaRPr lang="en-US" sz="2800" dirty="0"/>
          </a:p>
          <a:p>
            <a:endParaRPr lang="fr-CA" sz="2800" dirty="0">
              <a:solidFill>
                <a:schemeClr val="tx1"/>
              </a:solidFill>
            </a:endParaRPr>
          </a:p>
        </p:txBody>
      </p:sp>
    </p:spTree>
    <p:extLst>
      <p:ext uri="{BB962C8B-B14F-4D97-AF65-F5344CB8AC3E}">
        <p14:creationId xmlns:p14="http://schemas.microsoft.com/office/powerpoint/2010/main" val="7172425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3400" y="274638"/>
            <a:ext cx="8153400" cy="1143000"/>
          </a:xfrm>
        </p:spPr>
        <p:txBody>
          <a:bodyPr>
            <a:normAutofit fontScale="90000"/>
          </a:bodyPr>
          <a:lstStyle/>
          <a:p>
            <a:pPr algn="l"/>
            <a:r>
              <a:rPr lang="en-US" b="1" dirty="0"/>
              <a:t>Parent/Teacher Interview Forms</a:t>
            </a:r>
            <a:br>
              <a:rPr lang="en-US" b="1" dirty="0"/>
            </a:br>
            <a:r>
              <a:rPr lang="en-US" i="1" dirty="0"/>
              <a:t>(for EI/ECSE and School Age)</a:t>
            </a:r>
            <a:endParaRPr lang="en-US" dirty="0">
              <a:solidFill>
                <a:schemeClr val="tx1">
                  <a:lumMod val="65000"/>
                  <a:lumOff val="35000"/>
                </a:schemeClr>
              </a:solidFill>
            </a:endParaRPr>
          </a:p>
        </p:txBody>
      </p:sp>
      <p:sp>
        <p:nvSpPr>
          <p:cNvPr id="3" name="Espace réservé du contenu 2"/>
          <p:cNvSpPr>
            <a:spLocks noGrp="1"/>
          </p:cNvSpPr>
          <p:nvPr>
            <p:ph idx="1"/>
          </p:nvPr>
        </p:nvSpPr>
        <p:spPr>
          <a:xfrm>
            <a:off x="381000" y="1600200"/>
            <a:ext cx="8305800" cy="4876800"/>
          </a:xfrm>
          <a:solidFill>
            <a:schemeClr val="bg1"/>
          </a:solidFill>
        </p:spPr>
        <p:txBody>
          <a:bodyPr>
            <a:normAutofit fontScale="40000" lnSpcReduction="20000"/>
          </a:bodyPr>
          <a:lstStyle/>
          <a:p>
            <a:r>
              <a:rPr lang="en-US" sz="5900" dirty="0"/>
              <a:t> </a:t>
            </a:r>
            <a:r>
              <a:rPr lang="en-US" sz="5900" dirty="0" err="1">
                <a:hlinkClick r:id="rId2"/>
              </a:rPr>
              <a:t>Fuctional</a:t>
            </a:r>
            <a:r>
              <a:rPr lang="en-US" sz="5900" dirty="0">
                <a:hlinkClick r:id="rId2"/>
              </a:rPr>
              <a:t> Communication </a:t>
            </a:r>
            <a:r>
              <a:rPr lang="en-US" sz="5900" dirty="0" smtClean="0">
                <a:hlinkClick r:id="rId2"/>
              </a:rPr>
              <a:t>Evaluation</a:t>
            </a:r>
            <a:endParaRPr lang="en-US" sz="5900" dirty="0" smtClean="0"/>
          </a:p>
          <a:p>
            <a:pPr marL="0" indent="0">
              <a:buNone/>
            </a:pPr>
            <a:r>
              <a:rPr lang="en-US" sz="5900" dirty="0">
                <a:hlinkClick r:id="rId2"/>
              </a:rPr>
              <a:t>http://</a:t>
            </a:r>
            <a:r>
              <a:rPr lang="en-US" sz="5900" dirty="0" smtClean="0">
                <a:hlinkClick r:id="rId2"/>
              </a:rPr>
              <a:t>nwresd.k12.or.us/autism/files/FunctionalCommunicationEvaluation-EI-ECSE.pdf</a:t>
            </a:r>
            <a:endParaRPr lang="en-US" sz="5900" dirty="0" smtClean="0"/>
          </a:p>
          <a:p>
            <a:pPr marL="0" indent="0">
              <a:buNone/>
            </a:pPr>
            <a:endParaRPr lang="en-US" sz="5900" dirty="0"/>
          </a:p>
          <a:p>
            <a:r>
              <a:rPr lang="en-US" sz="5900" dirty="0"/>
              <a:t> </a:t>
            </a:r>
            <a:r>
              <a:rPr lang="en-US" sz="5900" dirty="0">
                <a:hlinkClick r:id="rId3"/>
              </a:rPr>
              <a:t>Functional Communication Assessment</a:t>
            </a:r>
            <a:r>
              <a:rPr lang="en-US" sz="5900" dirty="0"/>
              <a:t> – </a:t>
            </a:r>
            <a:r>
              <a:rPr lang="en-US" sz="5900" i="1" dirty="0"/>
              <a:t>Parent </a:t>
            </a:r>
            <a:r>
              <a:rPr lang="en-US" sz="5900" i="1" dirty="0" smtClean="0"/>
              <a:t>Interview</a:t>
            </a:r>
          </a:p>
          <a:p>
            <a:pPr marL="0" indent="0">
              <a:buNone/>
            </a:pPr>
            <a:r>
              <a:rPr lang="en-US" sz="5900" dirty="0">
                <a:hlinkClick r:id="rId3"/>
              </a:rPr>
              <a:t>http://</a:t>
            </a:r>
            <a:r>
              <a:rPr lang="en-US" sz="5900" dirty="0" smtClean="0">
                <a:hlinkClick r:id="rId3"/>
              </a:rPr>
              <a:t>nwresd.k12.or.us/autism/files/FCA-ParentInterview.pdf</a:t>
            </a:r>
            <a:endParaRPr lang="en-US" sz="5900" dirty="0" smtClean="0"/>
          </a:p>
          <a:p>
            <a:endParaRPr lang="en-US" sz="5900" dirty="0"/>
          </a:p>
          <a:p>
            <a:r>
              <a:rPr lang="en-US" sz="5900" dirty="0"/>
              <a:t> </a:t>
            </a:r>
            <a:r>
              <a:rPr lang="en-US" sz="5900" dirty="0">
                <a:hlinkClick r:id="rId4"/>
              </a:rPr>
              <a:t>Speech-Language Checklist</a:t>
            </a:r>
            <a:r>
              <a:rPr lang="en-US" sz="5900" dirty="0"/>
              <a:t> -Teachers </a:t>
            </a:r>
            <a:r>
              <a:rPr lang="en-US" sz="5900" i="1" dirty="0"/>
              <a:t>(Kevin </a:t>
            </a:r>
            <a:r>
              <a:rPr lang="en-US" sz="5900" i="1" dirty="0" err="1" smtClean="0"/>
              <a:t>Penner</a:t>
            </a:r>
            <a:r>
              <a:rPr lang="en-US" sz="5900" i="1" dirty="0" smtClean="0"/>
              <a:t>)</a:t>
            </a:r>
          </a:p>
          <a:p>
            <a:pPr marL="0" indent="0">
              <a:buNone/>
            </a:pPr>
            <a:r>
              <a:rPr lang="en-US" sz="5900" dirty="0" smtClean="0">
                <a:hlinkClick r:id="rId4"/>
              </a:rPr>
              <a:t>http</a:t>
            </a:r>
            <a:r>
              <a:rPr lang="en-US" sz="5900" dirty="0">
                <a:hlinkClick r:id="rId4"/>
              </a:rPr>
              <a:t>://nwresd.k12.or.us/autism/files/Speech-LanguageChecklist.pdf</a:t>
            </a:r>
            <a:endParaRPr lang="en-US" sz="5900" dirty="0"/>
          </a:p>
          <a:p>
            <a:pPr marL="0" indent="0">
              <a:buNone/>
            </a:pPr>
            <a:r>
              <a:rPr lang="en-US" sz="5900" i="1" dirty="0"/>
              <a:t> </a:t>
            </a:r>
            <a:endParaRPr lang="en-US" sz="5900" dirty="0"/>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22010372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t>Communication Assessment</a:t>
            </a:r>
            <a:br>
              <a:rPr lang="en-US" b="1" dirty="0"/>
            </a:br>
            <a:endParaRPr lang="fr-CA" dirty="0">
              <a:solidFill>
                <a:schemeClr val="tx1">
                  <a:lumMod val="65000"/>
                  <a:lumOff val="35000"/>
                </a:schemeClr>
              </a:solidFill>
            </a:endParaRPr>
          </a:p>
        </p:txBody>
      </p:sp>
      <p:sp>
        <p:nvSpPr>
          <p:cNvPr id="3" name="Espace réservé du contenu 2"/>
          <p:cNvSpPr>
            <a:spLocks noGrp="1"/>
          </p:cNvSpPr>
          <p:nvPr>
            <p:ph idx="1"/>
          </p:nvPr>
        </p:nvSpPr>
        <p:spPr/>
        <p:txBody>
          <a:bodyPr>
            <a:normAutofit/>
          </a:bodyPr>
          <a:lstStyle/>
          <a:p>
            <a:pPr marL="0" indent="0">
              <a:buNone/>
            </a:pPr>
            <a:r>
              <a:rPr lang="en-US" i="1" dirty="0" smtClean="0"/>
              <a:t>Defined </a:t>
            </a:r>
            <a:r>
              <a:rPr lang="en-US" i="1" dirty="0"/>
              <a:t>as:</a:t>
            </a:r>
          </a:p>
          <a:p>
            <a:r>
              <a:rPr lang="en-US" dirty="0"/>
              <a:t>An assessment of communication to address the communication characteristics of autism spectrum disorder, including measures of language semantics and pragmatics completed by a speech and language </a:t>
            </a:r>
            <a:r>
              <a:rPr lang="en-US" dirty="0" smtClean="0"/>
              <a:t>pathologist.</a:t>
            </a:r>
            <a:endParaRPr lang="en-US" dirty="0"/>
          </a:p>
          <a:p>
            <a:pPr marL="0" indent="0">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3400" y="274638"/>
            <a:ext cx="8153400" cy="1143000"/>
          </a:xfrm>
        </p:spPr>
        <p:txBody>
          <a:bodyPr>
            <a:normAutofit fontScale="90000"/>
          </a:bodyPr>
          <a:lstStyle/>
          <a:p>
            <a:pPr algn="l"/>
            <a:r>
              <a:rPr lang="en-US" b="1" dirty="0"/>
              <a:t>Parent/Teacher Interview Forms</a:t>
            </a:r>
            <a:br>
              <a:rPr lang="en-US" b="1" dirty="0"/>
            </a:br>
            <a:r>
              <a:rPr lang="en-US" i="1" dirty="0"/>
              <a:t>(for EI/ECSE and School Age)</a:t>
            </a:r>
            <a:endParaRPr lang="en-US" dirty="0">
              <a:solidFill>
                <a:schemeClr val="tx1">
                  <a:lumMod val="65000"/>
                  <a:lumOff val="35000"/>
                </a:schemeClr>
              </a:solidFill>
            </a:endParaRPr>
          </a:p>
        </p:txBody>
      </p:sp>
      <p:sp>
        <p:nvSpPr>
          <p:cNvPr id="3" name="Espace réservé du contenu 2"/>
          <p:cNvSpPr>
            <a:spLocks noGrp="1"/>
          </p:cNvSpPr>
          <p:nvPr>
            <p:ph idx="1"/>
          </p:nvPr>
        </p:nvSpPr>
        <p:spPr>
          <a:xfrm>
            <a:off x="152400" y="1447800"/>
            <a:ext cx="8534400" cy="5181599"/>
          </a:xfrm>
          <a:solidFill>
            <a:schemeClr val="bg1"/>
          </a:solidFill>
        </p:spPr>
        <p:txBody>
          <a:bodyPr>
            <a:normAutofit fontScale="77500" lnSpcReduction="20000"/>
          </a:bodyPr>
          <a:lstStyle/>
          <a:p>
            <a:pPr marL="0" indent="0">
              <a:buNone/>
            </a:pPr>
            <a:endParaRPr lang="en-US" dirty="0"/>
          </a:p>
          <a:p>
            <a:r>
              <a:rPr lang="en-US" dirty="0"/>
              <a:t>4. </a:t>
            </a:r>
            <a:r>
              <a:rPr lang="en-US" dirty="0">
                <a:hlinkClick r:id="rId2"/>
              </a:rPr>
              <a:t>Speech and Language Evaluation Summary </a:t>
            </a:r>
            <a:r>
              <a:rPr lang="en-US" dirty="0" smtClean="0">
                <a:hlinkClick r:id="rId2"/>
              </a:rPr>
              <a:t>Report</a:t>
            </a:r>
            <a:endParaRPr lang="en-US" dirty="0"/>
          </a:p>
          <a:p>
            <a:pPr marL="0" indent="0">
              <a:buNone/>
            </a:pPr>
            <a:r>
              <a:rPr lang="en-US" dirty="0" smtClean="0">
                <a:hlinkClick r:id="rId2"/>
              </a:rPr>
              <a:t>http</a:t>
            </a:r>
            <a:r>
              <a:rPr lang="en-US" dirty="0">
                <a:hlinkClick r:id="rId2"/>
              </a:rPr>
              <a:t>://</a:t>
            </a:r>
            <a:r>
              <a:rPr lang="en-US" dirty="0" smtClean="0">
                <a:hlinkClick r:id="rId2"/>
              </a:rPr>
              <a:t>nwresd.k12.or.us/autism/files/SpeechandLanguageEvaluationReport-EI-ECSE.pdf</a:t>
            </a:r>
            <a:endParaRPr lang="en-US" dirty="0" smtClean="0"/>
          </a:p>
          <a:p>
            <a:endParaRPr lang="en-US" dirty="0"/>
          </a:p>
          <a:p>
            <a:r>
              <a:rPr lang="en-US" dirty="0"/>
              <a:t>5. </a:t>
            </a:r>
            <a:r>
              <a:rPr lang="en-US" dirty="0">
                <a:hlinkClick r:id="rId3"/>
              </a:rPr>
              <a:t>Functional Communication Profile</a:t>
            </a:r>
            <a:r>
              <a:rPr lang="en-US" dirty="0"/>
              <a:t>-</a:t>
            </a:r>
            <a:r>
              <a:rPr lang="en-US" i="1" dirty="0"/>
              <a:t> Beaverton </a:t>
            </a:r>
            <a:r>
              <a:rPr lang="en-US" i="1" dirty="0" smtClean="0"/>
              <a:t>Team</a:t>
            </a:r>
          </a:p>
          <a:p>
            <a:pPr marL="0" indent="0">
              <a:buNone/>
            </a:pPr>
            <a:r>
              <a:rPr lang="en-US" dirty="0">
                <a:hlinkClick r:id="rId3"/>
              </a:rPr>
              <a:t>http://</a:t>
            </a:r>
            <a:r>
              <a:rPr lang="en-US" dirty="0" smtClean="0">
                <a:hlinkClick r:id="rId3"/>
              </a:rPr>
              <a:t>nwresd.k12.or.us/autism/files/FCProfile-Beaverton.pdf</a:t>
            </a:r>
            <a:endParaRPr lang="en-US" dirty="0" smtClean="0"/>
          </a:p>
          <a:p>
            <a:endParaRPr lang="en-US" dirty="0"/>
          </a:p>
          <a:p>
            <a:r>
              <a:rPr lang="en-US" dirty="0"/>
              <a:t>6. </a:t>
            </a:r>
            <a:r>
              <a:rPr lang="en-US" dirty="0">
                <a:hlinkClick r:id="rId4"/>
              </a:rPr>
              <a:t>SCERTS</a:t>
            </a:r>
            <a:r>
              <a:rPr lang="en-US" dirty="0"/>
              <a:t> Assessment Process  Report Form for teachers and parents. </a:t>
            </a:r>
            <a:r>
              <a:rPr lang="en-US" i="1" dirty="0"/>
              <a:t>(There is a different interview for each language level (social partner, language partner, conversational partner)  </a:t>
            </a:r>
            <a:r>
              <a:rPr lang="en-US" dirty="0">
                <a:hlinkClick r:id="rId5"/>
              </a:rPr>
              <a:t>http://www.scerts.com/docs/SCERTSScoringCriteriaChecklist8-8-06.pdf</a:t>
            </a:r>
            <a:endParaRPr lang="en-US" dirty="0"/>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22419540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28600"/>
            <a:ext cx="8686800" cy="1143000"/>
          </a:xfrm>
        </p:spPr>
        <p:txBody>
          <a:bodyPr>
            <a:normAutofit/>
          </a:bodyPr>
          <a:lstStyle/>
          <a:p>
            <a:r>
              <a:rPr lang="en-US" sz="2800" b="1" dirty="0"/>
              <a:t>SCERTS Assessment</a:t>
            </a:r>
            <a:r>
              <a:rPr lang="en-US" sz="2800" dirty="0"/>
              <a:t> </a:t>
            </a:r>
            <a:r>
              <a:rPr lang="en-US" sz="2800" dirty="0" smtClean="0"/>
              <a:t/>
            </a:r>
            <a:br>
              <a:rPr lang="en-US" sz="2800" dirty="0" smtClean="0"/>
            </a:br>
            <a:r>
              <a:rPr lang="en-US" sz="2800" dirty="0" smtClean="0"/>
              <a:t>(</a:t>
            </a:r>
            <a:r>
              <a:rPr lang="en-US" sz="2800" i="1" dirty="0" err="1"/>
              <a:t>Prizant</a:t>
            </a:r>
            <a:r>
              <a:rPr lang="en-US" sz="2800" i="1" dirty="0"/>
              <a:t>, </a:t>
            </a:r>
            <a:r>
              <a:rPr lang="en-US" sz="2800" i="1" dirty="0" err="1"/>
              <a:t>Wetherby</a:t>
            </a:r>
            <a:r>
              <a:rPr lang="en-US" sz="2800" i="1" dirty="0"/>
              <a:t>, Rubin, Laurent, &amp; </a:t>
            </a:r>
            <a:r>
              <a:rPr lang="en-US" sz="2800" i="1" dirty="0" err="1"/>
              <a:t>Rydell</a:t>
            </a:r>
            <a:r>
              <a:rPr lang="en-US" sz="2800" i="1" dirty="0"/>
              <a:t>, 2005</a:t>
            </a:r>
            <a:r>
              <a:rPr lang="en-US" sz="2800" i="1" dirty="0" smtClean="0"/>
              <a:t>)</a:t>
            </a:r>
            <a:endParaRPr lang="en-US" sz="2800" dirty="0">
              <a:solidFill>
                <a:schemeClr val="tx1">
                  <a:lumMod val="65000"/>
                  <a:lumOff val="35000"/>
                </a:schemeClr>
              </a:solidFill>
            </a:endParaRPr>
          </a:p>
        </p:txBody>
      </p:sp>
      <p:sp>
        <p:nvSpPr>
          <p:cNvPr id="3" name="Espace réservé du contenu 2"/>
          <p:cNvSpPr>
            <a:spLocks noGrp="1"/>
          </p:cNvSpPr>
          <p:nvPr>
            <p:ph idx="1"/>
          </p:nvPr>
        </p:nvSpPr>
        <p:spPr>
          <a:xfrm>
            <a:off x="152400" y="1295400"/>
            <a:ext cx="8686800" cy="5486400"/>
          </a:xfrm>
          <a:solidFill>
            <a:schemeClr val="bg1"/>
          </a:solidFill>
        </p:spPr>
        <p:txBody>
          <a:bodyPr>
            <a:normAutofit fontScale="62500" lnSpcReduction="20000"/>
          </a:bodyPr>
          <a:lstStyle/>
          <a:p>
            <a:r>
              <a:rPr lang="en-US" dirty="0"/>
              <a:t/>
            </a:r>
            <a:br>
              <a:rPr lang="en-US" dirty="0"/>
            </a:br>
            <a:r>
              <a:rPr lang="en-US" dirty="0"/>
              <a:t>• Social Communication, Emotional Regulation, and Transactional Support</a:t>
            </a:r>
          </a:p>
          <a:p>
            <a:r>
              <a:rPr lang="en-US" dirty="0"/>
              <a:t>• Comprehensive, multidisciplinary approach to enhancing communication and social-emotional abilities of individuals with ASD and related disabilities</a:t>
            </a:r>
          </a:p>
          <a:p>
            <a:r>
              <a:rPr lang="en-US" dirty="0"/>
              <a:t>• The SCERTS assessment process (SAP) is a curriculum based assessment designed to:</a:t>
            </a:r>
          </a:p>
          <a:p>
            <a:r>
              <a:rPr lang="en-US" dirty="0"/>
              <a:t>             *measure outcome in meaningful and functional contexts</a:t>
            </a:r>
          </a:p>
          <a:p>
            <a:r>
              <a:rPr lang="en-US" dirty="0"/>
              <a:t>             *pinpoint educational goals to support social and communicative</a:t>
            </a:r>
          </a:p>
          <a:p>
            <a:r>
              <a:rPr lang="en-US" dirty="0"/>
              <a:t>               competence</a:t>
            </a:r>
          </a:p>
          <a:p>
            <a:r>
              <a:rPr lang="en-US" dirty="0"/>
              <a:t>             *Identify transactional supports to support child’s progress and</a:t>
            </a:r>
          </a:p>
          <a:p>
            <a:r>
              <a:rPr lang="en-US" dirty="0"/>
              <a:t>               success</a:t>
            </a:r>
          </a:p>
          <a:p>
            <a:r>
              <a:rPr lang="en-US" dirty="0"/>
              <a:t>             *Embed goals within natural routines through activity planning</a:t>
            </a:r>
          </a:p>
          <a:p>
            <a:r>
              <a:rPr lang="en-US" dirty="0" smtClean="0"/>
              <a:t>•</a:t>
            </a:r>
            <a:r>
              <a:rPr lang="en-US" dirty="0"/>
              <a:t> It is a criterion-referenced or curriculum-based tool, which measures child’s developmental achievements in everyday situations with everyday social partners.</a:t>
            </a:r>
          </a:p>
          <a:p>
            <a:r>
              <a:rPr lang="en-US" dirty="0"/>
              <a:t>• Focus is on functional use of language and nonverbal communication, socio-emotional abilities rather than on specific forms and milestones of language acquisition. Necessary level of family involvement.</a:t>
            </a:r>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41308156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0"/>
            <a:ext cx="8305800" cy="838200"/>
          </a:xfrm>
        </p:spPr>
        <p:txBody>
          <a:bodyPr>
            <a:normAutofit/>
          </a:bodyPr>
          <a:lstStyle/>
          <a:p>
            <a:r>
              <a:rPr lang="en-US" b="1" dirty="0"/>
              <a:t>Why the SCERTS Process</a:t>
            </a:r>
            <a:r>
              <a:rPr lang="en-US" b="1" dirty="0" smtClean="0"/>
              <a:t>:</a:t>
            </a:r>
            <a:endParaRPr lang="en-US" dirty="0">
              <a:solidFill>
                <a:schemeClr val="tx1">
                  <a:lumMod val="65000"/>
                  <a:lumOff val="35000"/>
                </a:schemeClr>
              </a:solidFill>
            </a:endParaRPr>
          </a:p>
        </p:txBody>
      </p:sp>
      <p:sp>
        <p:nvSpPr>
          <p:cNvPr id="3" name="Espace réservé du contenu 2"/>
          <p:cNvSpPr>
            <a:spLocks noGrp="1"/>
          </p:cNvSpPr>
          <p:nvPr>
            <p:ph idx="1"/>
          </p:nvPr>
        </p:nvSpPr>
        <p:spPr>
          <a:xfrm>
            <a:off x="304800" y="838200"/>
            <a:ext cx="8534400" cy="5410200"/>
          </a:xfrm>
          <a:solidFill>
            <a:schemeClr val="bg1"/>
          </a:solidFill>
        </p:spPr>
        <p:txBody>
          <a:bodyPr>
            <a:normAutofit fontScale="70000" lnSpcReduction="20000"/>
          </a:bodyPr>
          <a:lstStyle/>
          <a:p>
            <a:pPr marL="0" indent="0">
              <a:buNone/>
            </a:pPr>
            <a:r>
              <a:rPr lang="en-US" dirty="0" smtClean="0"/>
              <a:t>•</a:t>
            </a:r>
            <a:r>
              <a:rPr lang="en-US" dirty="0"/>
              <a:t> </a:t>
            </a:r>
            <a:r>
              <a:rPr lang="en-US" sz="3400" dirty="0"/>
              <a:t>Covers all the areas of other checklists and what is recommended </a:t>
            </a:r>
            <a:r>
              <a:rPr lang="en-US" sz="3400" dirty="0" smtClean="0"/>
              <a:t>by </a:t>
            </a:r>
            <a:r>
              <a:rPr lang="en-US" sz="3400" dirty="0"/>
              <a:t>ASHA</a:t>
            </a:r>
          </a:p>
          <a:p>
            <a:pPr marL="0" indent="0">
              <a:buNone/>
            </a:pPr>
            <a:r>
              <a:rPr lang="en-US" sz="3400" dirty="0"/>
              <a:t>• Based on research and Best Practice</a:t>
            </a:r>
          </a:p>
          <a:p>
            <a:pPr marL="0" indent="0">
              <a:buNone/>
            </a:pPr>
            <a:r>
              <a:rPr lang="en-US" sz="3400" dirty="0"/>
              <a:t>• Includes mutual and self regulation. These affect communication, but a child needs communication skills to help them regulate</a:t>
            </a:r>
          </a:p>
          <a:p>
            <a:pPr marL="0" indent="0">
              <a:buNone/>
            </a:pPr>
            <a:r>
              <a:rPr lang="en-US" sz="3400" dirty="0"/>
              <a:t>• Purposefully looks at how transactional supports (interpersonal and learning supports) help the child regulate, engage, and participate</a:t>
            </a:r>
          </a:p>
          <a:p>
            <a:pPr marL="0" indent="0">
              <a:buNone/>
            </a:pPr>
            <a:r>
              <a:rPr lang="en-US" sz="3400" dirty="0"/>
              <a:t>• Team works together to prioritize educational objectives that are functional, address family priorities and match developmental areas of need</a:t>
            </a:r>
          </a:p>
          <a:p>
            <a:pPr marL="0" indent="0">
              <a:buNone/>
            </a:pPr>
            <a:r>
              <a:rPr lang="en-US" sz="3400" dirty="0"/>
              <a:t>• Completing activity grid allows the team to imbed goals in functional activities and is a very useful way for an SLP to consult in an educational setting</a:t>
            </a:r>
          </a:p>
          <a:p>
            <a:pPr marL="0" indent="0">
              <a:buNone/>
            </a:pPr>
            <a:r>
              <a:rPr lang="en-US" sz="3400" dirty="0"/>
              <a:t>• Very effective with task engagement and communication, transitions, and emotional </a:t>
            </a:r>
            <a:r>
              <a:rPr lang="en-US" sz="3400" dirty="0" smtClean="0"/>
              <a:t>expression</a:t>
            </a:r>
            <a:endParaRPr lang="en-US" sz="3400" dirty="0"/>
          </a:p>
        </p:txBody>
      </p:sp>
    </p:spTree>
    <p:extLst>
      <p:ext uri="{BB962C8B-B14F-4D97-AF65-F5344CB8AC3E}">
        <p14:creationId xmlns:p14="http://schemas.microsoft.com/office/powerpoint/2010/main" val="27034293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8077200" cy="1143000"/>
          </a:xfrm>
        </p:spPr>
        <p:txBody>
          <a:bodyPr/>
          <a:lstStyle/>
          <a:p>
            <a:r>
              <a:rPr lang="en-US" b="1" dirty="0"/>
              <a:t>Communication Matrix</a:t>
            </a:r>
            <a:endParaRPr lang="en-US" dirty="0">
              <a:solidFill>
                <a:schemeClr val="tx1">
                  <a:lumMod val="65000"/>
                  <a:lumOff val="35000"/>
                </a:schemeClr>
              </a:solidFill>
            </a:endParaRPr>
          </a:p>
        </p:txBody>
      </p:sp>
      <p:sp>
        <p:nvSpPr>
          <p:cNvPr id="3" name="Espace réservé du contenu 2"/>
          <p:cNvSpPr>
            <a:spLocks noGrp="1"/>
          </p:cNvSpPr>
          <p:nvPr>
            <p:ph idx="1"/>
          </p:nvPr>
        </p:nvSpPr>
        <p:spPr>
          <a:xfrm>
            <a:off x="304800" y="1600200"/>
            <a:ext cx="8382000" cy="5105399"/>
          </a:xfrm>
          <a:solidFill>
            <a:schemeClr val="bg1"/>
          </a:solidFill>
        </p:spPr>
        <p:txBody>
          <a:bodyPr>
            <a:normAutofit fontScale="85000" lnSpcReduction="20000"/>
          </a:bodyPr>
          <a:lstStyle/>
          <a:p>
            <a:pPr marL="0" indent="0">
              <a:buNone/>
            </a:pPr>
            <a:r>
              <a:rPr lang="en-US" dirty="0"/>
              <a:t> The Communication Matrix is appropriate for individuals of all ages who are at the earliest stages of communication. </a:t>
            </a:r>
            <a:endParaRPr lang="en-US" dirty="0" smtClean="0"/>
          </a:p>
          <a:p>
            <a:pPr marL="0" indent="0">
              <a:buNone/>
            </a:pPr>
            <a:r>
              <a:rPr lang="en-US" dirty="0" smtClean="0"/>
              <a:t>It </a:t>
            </a:r>
            <a:r>
              <a:rPr lang="en-US" dirty="0"/>
              <a:t>covers the range of communication skills which typically develop between 0 and 24 months of age. </a:t>
            </a:r>
            <a:endParaRPr lang="en-US" dirty="0" smtClean="0"/>
          </a:p>
          <a:p>
            <a:pPr marL="0" indent="0">
              <a:buNone/>
            </a:pPr>
            <a:r>
              <a:rPr lang="en-US" dirty="0" smtClean="0"/>
              <a:t>The </a:t>
            </a:r>
            <a:r>
              <a:rPr lang="en-US" dirty="0"/>
              <a:t>Matrix accommodates any type of communicative behavior, including "augmentative and alternative" (AAC) forms of communication and pre-symbolic communication.  </a:t>
            </a:r>
            <a:endParaRPr lang="en-US" dirty="0" smtClean="0"/>
          </a:p>
          <a:p>
            <a:pPr marL="0" indent="0">
              <a:buNone/>
            </a:pPr>
            <a:r>
              <a:rPr lang="en-US" dirty="0" smtClean="0"/>
              <a:t>The</a:t>
            </a:r>
            <a:r>
              <a:rPr lang="en-US" dirty="0"/>
              <a:t> </a:t>
            </a:r>
            <a:r>
              <a:rPr lang="en-US" dirty="0" smtClean="0"/>
              <a:t>profile shows </a:t>
            </a:r>
            <a:r>
              <a:rPr lang="en-US" dirty="0"/>
              <a:t>at a glance what level of communication </a:t>
            </a:r>
            <a:r>
              <a:rPr lang="en-US" dirty="0" smtClean="0"/>
              <a:t>behaviors </a:t>
            </a:r>
            <a:r>
              <a:rPr lang="en-US" dirty="0"/>
              <a:t>a child is </a:t>
            </a:r>
            <a:r>
              <a:rPr lang="en-US" dirty="0" smtClean="0"/>
              <a:t>using </a:t>
            </a:r>
            <a:r>
              <a:rPr lang="en-US" dirty="0"/>
              <a:t>and what kinds of messages he or she expresses. The Communication Skills List shows exactly what </a:t>
            </a:r>
            <a:r>
              <a:rPr lang="en-US" dirty="0" smtClean="0"/>
              <a:t>behaviors </a:t>
            </a:r>
            <a:r>
              <a:rPr lang="en-US" dirty="0"/>
              <a:t>the child uses to express each message.  </a:t>
            </a:r>
            <a:r>
              <a:rPr lang="en-US" dirty="0" smtClean="0"/>
              <a:t>It is very </a:t>
            </a:r>
            <a:r>
              <a:rPr lang="en-US" dirty="0"/>
              <a:t>good for non-verbal communication.</a:t>
            </a:r>
            <a:endParaRPr lang="fr-CA" dirty="0">
              <a:solidFill>
                <a:schemeClr val="tx1">
                  <a:lumMod val="65000"/>
                  <a:lumOff val="35000"/>
                </a:schemeClr>
              </a:solidFill>
            </a:endParaRPr>
          </a:p>
        </p:txBody>
      </p:sp>
    </p:spTree>
    <p:extLst>
      <p:ext uri="{BB962C8B-B14F-4D97-AF65-F5344CB8AC3E}">
        <p14:creationId xmlns:p14="http://schemas.microsoft.com/office/powerpoint/2010/main" val="9615420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1600201"/>
            <a:ext cx="7848600" cy="1752600"/>
          </a:xfrm>
          <a:solidFill>
            <a:schemeClr val="bg1"/>
          </a:solidFill>
        </p:spPr>
        <p:txBody>
          <a:bodyPr/>
          <a:lstStyle/>
          <a:p>
            <a:pPr marL="0" indent="0">
              <a:buNone/>
            </a:pPr>
            <a:r>
              <a:rPr lang="en-US" dirty="0">
                <a:hlinkClick r:id="rId2"/>
              </a:rPr>
              <a:t>http://communicationmatrix.org/</a:t>
            </a:r>
            <a:endParaRPr lang="fr-CA" dirty="0">
              <a:solidFill>
                <a:schemeClr val="tx1">
                  <a:lumMod val="65000"/>
                  <a:lumOff val="35000"/>
                </a:schemeClr>
              </a:solidFill>
            </a:endParaRPr>
          </a:p>
        </p:txBody>
      </p:sp>
    </p:spTree>
    <p:extLst>
      <p:ext uri="{BB962C8B-B14F-4D97-AF65-F5344CB8AC3E}">
        <p14:creationId xmlns:p14="http://schemas.microsoft.com/office/powerpoint/2010/main" val="28874956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a:bodyPr>
          <a:lstStyle/>
          <a:p>
            <a:r>
              <a:rPr lang="en-US" b="1" dirty="0"/>
              <a:t>Seven Levels of Communication</a:t>
            </a:r>
          </a:p>
        </p:txBody>
      </p:sp>
      <p:sp>
        <p:nvSpPr>
          <p:cNvPr id="5" name="Espace réservé du contenu 2"/>
          <p:cNvSpPr>
            <a:spLocks noGrp="1"/>
          </p:cNvSpPr>
          <p:nvPr>
            <p:ph idx="1"/>
          </p:nvPr>
        </p:nvSpPr>
        <p:spPr>
          <a:xfrm>
            <a:off x="457200" y="1903433"/>
            <a:ext cx="8229600" cy="4525963"/>
          </a:xfrm>
        </p:spPr>
        <p:txBody>
          <a:bodyPr>
            <a:normAutofit/>
          </a:bodyPr>
          <a:lstStyle/>
          <a:p>
            <a:r>
              <a:rPr lang="en-US" dirty="0" smtClean="0">
                <a:hlinkClick r:id="rId2"/>
              </a:rPr>
              <a:t>Level </a:t>
            </a:r>
            <a:r>
              <a:rPr lang="en-US" dirty="0">
                <a:hlinkClick r:id="rId2"/>
              </a:rPr>
              <a:t>I. Pre-Intentional Behavior</a:t>
            </a:r>
            <a:endParaRPr lang="en-US" dirty="0"/>
          </a:p>
          <a:p>
            <a:r>
              <a:rPr lang="en-US" dirty="0">
                <a:hlinkClick r:id="rId2"/>
              </a:rPr>
              <a:t>Level II. Intentional Behavior</a:t>
            </a:r>
            <a:endParaRPr lang="en-US" dirty="0"/>
          </a:p>
          <a:p>
            <a:r>
              <a:rPr lang="en-US" dirty="0">
                <a:hlinkClick r:id="rId2"/>
              </a:rPr>
              <a:t>Level III. Unconventional Communication</a:t>
            </a:r>
            <a:endParaRPr lang="en-US" dirty="0"/>
          </a:p>
          <a:p>
            <a:r>
              <a:rPr lang="en-US" dirty="0">
                <a:hlinkClick r:id="rId2"/>
              </a:rPr>
              <a:t>Level IV. Conventional Communication</a:t>
            </a:r>
            <a:endParaRPr lang="en-US" dirty="0"/>
          </a:p>
          <a:p>
            <a:r>
              <a:rPr lang="en-US" dirty="0">
                <a:hlinkClick r:id="rId2"/>
              </a:rPr>
              <a:t>Level V. Concrete Symbols</a:t>
            </a:r>
            <a:endParaRPr lang="en-US" dirty="0"/>
          </a:p>
          <a:p>
            <a:r>
              <a:rPr lang="en-US" dirty="0">
                <a:hlinkClick r:id="rId2"/>
              </a:rPr>
              <a:t>Level VI. Abstract Symbols</a:t>
            </a:r>
            <a:endParaRPr lang="en-US" dirty="0"/>
          </a:p>
          <a:p>
            <a:r>
              <a:rPr lang="en-US" dirty="0">
                <a:hlinkClick r:id="rId2"/>
              </a:rPr>
              <a:t>Level VII. Language</a:t>
            </a:r>
            <a:endParaRPr lang="en-US" dirty="0"/>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15424172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a:bodyPr>
          <a:lstStyle/>
          <a:p>
            <a:r>
              <a:rPr lang="en-US" b="1" dirty="0"/>
              <a:t>Level I. Pre-Intentional Behavior</a:t>
            </a:r>
            <a:endParaRPr lang="fr-CA" dirty="0">
              <a:solidFill>
                <a:schemeClr val="tx1">
                  <a:lumMod val="65000"/>
                  <a:lumOff val="35000"/>
                </a:schemeClr>
              </a:solidFill>
            </a:endParaRPr>
          </a:p>
        </p:txBody>
      </p:sp>
      <p:sp>
        <p:nvSpPr>
          <p:cNvPr id="5" name="Espace réservé du contenu 2"/>
          <p:cNvSpPr>
            <a:spLocks noGrp="1"/>
          </p:cNvSpPr>
          <p:nvPr>
            <p:ph idx="1"/>
          </p:nvPr>
        </p:nvSpPr>
        <p:spPr>
          <a:xfrm>
            <a:off x="457200" y="1903433"/>
            <a:ext cx="8229600" cy="4525963"/>
          </a:xfrm>
        </p:spPr>
        <p:txBody>
          <a:bodyPr>
            <a:normAutofit/>
          </a:bodyPr>
          <a:lstStyle/>
          <a:p>
            <a:pPr marL="0" indent="0">
              <a:buNone/>
            </a:pPr>
            <a:r>
              <a:rPr lang="en-US" dirty="0"/>
              <a:t> </a:t>
            </a:r>
            <a:endParaRPr lang="fr-CA" dirty="0">
              <a:solidFill>
                <a:schemeClr val="tx1">
                  <a:lumMod val="65000"/>
                  <a:lumOff val="35000"/>
                </a:schemeClr>
              </a:solidFill>
            </a:endParaRPr>
          </a:p>
        </p:txBody>
      </p:sp>
      <p:sp>
        <p:nvSpPr>
          <p:cNvPr id="2" name="Rectangle 1"/>
          <p:cNvSpPr/>
          <p:nvPr/>
        </p:nvSpPr>
        <p:spPr>
          <a:xfrm>
            <a:off x="457200" y="2274838"/>
            <a:ext cx="8077200" cy="4031873"/>
          </a:xfrm>
          <a:prstGeom prst="rect">
            <a:avLst/>
          </a:prstGeom>
        </p:spPr>
        <p:txBody>
          <a:bodyPr wrap="square">
            <a:spAutoFit/>
          </a:bodyPr>
          <a:lstStyle/>
          <a:p>
            <a:r>
              <a:rPr lang="en-US" sz="3200" dirty="0"/>
              <a:t>Behavior is not under the individual's own control, but it reflects his general state (such as comfortable, uncomfortable, hungry or sleepy). Caregivers interpret the individual's state from behaviors such as body movements, facial expressions and sounds. In typically developing children, this stage occurs between 0 and 3 months of age.</a:t>
            </a:r>
          </a:p>
        </p:txBody>
      </p:sp>
    </p:spTree>
    <p:extLst>
      <p:ext uri="{BB962C8B-B14F-4D97-AF65-F5344CB8AC3E}">
        <p14:creationId xmlns:p14="http://schemas.microsoft.com/office/powerpoint/2010/main" val="37042149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a:bodyPr>
          <a:lstStyle/>
          <a:p>
            <a:r>
              <a:rPr lang="en-US" b="1" dirty="0"/>
              <a:t>Level II. Intentional Behavior  </a:t>
            </a:r>
            <a:endParaRPr lang="fr-CA" dirty="0">
              <a:solidFill>
                <a:schemeClr val="tx1">
                  <a:lumMod val="65000"/>
                  <a:lumOff val="35000"/>
                </a:schemeClr>
              </a:solidFill>
            </a:endParaRPr>
          </a:p>
        </p:txBody>
      </p:sp>
      <p:sp>
        <p:nvSpPr>
          <p:cNvPr id="5" name="Espace réservé du contenu 2"/>
          <p:cNvSpPr>
            <a:spLocks noGrp="1"/>
          </p:cNvSpPr>
          <p:nvPr>
            <p:ph idx="1"/>
          </p:nvPr>
        </p:nvSpPr>
        <p:spPr>
          <a:xfrm>
            <a:off x="457200" y="1903433"/>
            <a:ext cx="8229600" cy="4525963"/>
          </a:xfrm>
        </p:spPr>
        <p:txBody>
          <a:bodyPr>
            <a:normAutofit/>
          </a:bodyPr>
          <a:lstStyle/>
          <a:p>
            <a:pPr marL="0" indent="0">
              <a:buNone/>
            </a:pPr>
            <a:r>
              <a:rPr lang="en-US" dirty="0"/>
              <a:t> Behavior is under the individual's control, but it is not yet used to communicate intentionally. Caregivers interpret the individual's needs and desires from behaviors such as body movements, facial expressions, vocalizations and eye gaze. In typically developing children, this stage occurs between 3 and 8 months of age.</a:t>
            </a:r>
            <a:endParaRPr lang="fr-CA" dirty="0">
              <a:solidFill>
                <a:schemeClr val="tx1">
                  <a:lumMod val="65000"/>
                  <a:lumOff val="35000"/>
                </a:schemeClr>
              </a:solidFill>
            </a:endParaRPr>
          </a:p>
        </p:txBody>
      </p:sp>
    </p:spTree>
    <p:extLst>
      <p:ext uri="{BB962C8B-B14F-4D97-AF65-F5344CB8AC3E}">
        <p14:creationId xmlns:p14="http://schemas.microsoft.com/office/powerpoint/2010/main" val="17300791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fontScale="90000"/>
          </a:bodyPr>
          <a:lstStyle/>
          <a:p>
            <a:r>
              <a:rPr lang="en-US" b="1" dirty="0"/>
              <a:t>Level III. Unconventional Communication</a:t>
            </a:r>
            <a:endParaRPr lang="fr-CA" dirty="0">
              <a:solidFill>
                <a:schemeClr val="tx1">
                  <a:lumMod val="65000"/>
                  <a:lumOff val="35000"/>
                </a:schemeClr>
              </a:solidFill>
            </a:endParaRPr>
          </a:p>
        </p:txBody>
      </p:sp>
      <p:sp>
        <p:nvSpPr>
          <p:cNvPr id="5" name="Espace réservé du contenu 2"/>
          <p:cNvSpPr>
            <a:spLocks noGrp="1"/>
          </p:cNvSpPr>
          <p:nvPr>
            <p:ph idx="1"/>
          </p:nvPr>
        </p:nvSpPr>
        <p:spPr>
          <a:xfrm>
            <a:off x="457200" y="1600201"/>
            <a:ext cx="8229600" cy="4829196"/>
          </a:xfrm>
        </p:spPr>
        <p:txBody>
          <a:bodyPr>
            <a:normAutofit fontScale="85000" lnSpcReduction="20000"/>
          </a:bodyPr>
          <a:lstStyle/>
          <a:p>
            <a:r>
              <a:rPr lang="en-US" dirty="0"/>
              <a:t>INTENTIONAL COMMUNICATION BEGINS HERE, AT LEVEL III</a:t>
            </a:r>
          </a:p>
          <a:p>
            <a:r>
              <a:rPr lang="en-US" dirty="0"/>
              <a:t>Unconventional pre-symbolic behaviors are used intentionally to communicate. </a:t>
            </a:r>
            <a:endParaRPr lang="en-US" dirty="0" smtClean="0"/>
          </a:p>
          <a:p>
            <a:r>
              <a:rPr lang="en-US" dirty="0" smtClean="0"/>
              <a:t>Communicative </a:t>
            </a:r>
            <a:r>
              <a:rPr lang="en-US" dirty="0"/>
              <a:t>behaviors are pre-symbolic because they do not involve any sort of symbol; they are unconventional because they are not socially acceptable for us to use as we grow older. </a:t>
            </a:r>
            <a:endParaRPr lang="en-US" dirty="0" smtClean="0"/>
          </a:p>
          <a:p>
            <a:r>
              <a:rPr lang="en-US" dirty="0" smtClean="0"/>
              <a:t>Communicative </a:t>
            </a:r>
            <a:r>
              <a:rPr lang="en-US" dirty="0"/>
              <a:t>behaviors include body movements, vocalizations, facial expressions and simple gestures (such as tugging on people). In typically developing children, this stage occurs between 6 and 12 months of age.</a:t>
            </a:r>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30909134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fontScale="90000"/>
          </a:bodyPr>
          <a:lstStyle/>
          <a:p>
            <a:r>
              <a:rPr lang="en-US" b="1" dirty="0"/>
              <a:t>Level IV. Conventional Communication</a:t>
            </a:r>
            <a:endParaRPr lang="fr-CA" dirty="0">
              <a:solidFill>
                <a:schemeClr val="tx1">
                  <a:lumMod val="65000"/>
                  <a:lumOff val="35000"/>
                </a:schemeClr>
              </a:solidFill>
            </a:endParaRPr>
          </a:p>
        </p:txBody>
      </p:sp>
      <p:sp>
        <p:nvSpPr>
          <p:cNvPr id="5" name="Espace réservé du contenu 2"/>
          <p:cNvSpPr>
            <a:spLocks noGrp="1"/>
          </p:cNvSpPr>
          <p:nvPr>
            <p:ph idx="1"/>
          </p:nvPr>
        </p:nvSpPr>
        <p:spPr>
          <a:xfrm>
            <a:off x="457200" y="1447800"/>
            <a:ext cx="8229600" cy="5181599"/>
          </a:xfrm>
        </p:spPr>
        <p:txBody>
          <a:bodyPr>
            <a:normAutofit fontScale="77500" lnSpcReduction="20000"/>
          </a:bodyPr>
          <a:lstStyle/>
          <a:p>
            <a:pPr marL="0" indent="0">
              <a:buNone/>
            </a:pPr>
            <a:r>
              <a:rPr lang="en-US" dirty="0"/>
              <a:t>Conventional pre-symbolic behaviors are used intentionally to communicate. </a:t>
            </a:r>
            <a:endParaRPr lang="en-US" dirty="0" smtClean="0"/>
          </a:p>
          <a:p>
            <a:pPr marL="0" indent="0">
              <a:buNone/>
            </a:pPr>
            <a:r>
              <a:rPr lang="en-US" dirty="0" smtClean="0"/>
              <a:t>Communicative </a:t>
            </a:r>
            <a:r>
              <a:rPr lang="en-US" dirty="0"/>
              <a:t>behaviors are pre-symbolic because they do not involve any sort of symbol; they are conventional because they are socially acceptable and we continue to use them to accompany our language as we mature. </a:t>
            </a:r>
            <a:endParaRPr lang="en-US" dirty="0" smtClean="0"/>
          </a:p>
          <a:p>
            <a:pPr marL="0" indent="0">
              <a:buNone/>
            </a:pPr>
            <a:r>
              <a:rPr lang="en-US" dirty="0" smtClean="0"/>
              <a:t>The </a:t>
            </a:r>
            <a:r>
              <a:rPr lang="en-US" dirty="0"/>
              <a:t>meanings of some gestures may be unique to the culture in which they are used. Communicative behaviors include pointing, nodding or shaking the head, waving, hugging, and looking from a person to a desired object. Note that many of these gestures (and especially pointing) require good visual skills and may not be useful for individuals with severe vision impairment. Some vocal intonations may also be used at this stage. In typically developing children, this stage occurs between 12 and 18 months of age.</a:t>
            </a:r>
            <a:endParaRPr lang="fr-CA" dirty="0">
              <a:solidFill>
                <a:schemeClr val="tx1">
                  <a:lumMod val="65000"/>
                  <a:lumOff val="35000"/>
                </a:schemeClr>
              </a:solidFill>
            </a:endParaRPr>
          </a:p>
        </p:txBody>
      </p:sp>
    </p:spTree>
    <p:extLst>
      <p:ext uri="{BB962C8B-B14F-4D97-AF65-F5344CB8AC3E}">
        <p14:creationId xmlns:p14="http://schemas.microsoft.com/office/powerpoint/2010/main" val="50050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t/>
            </a:r>
            <a:br>
              <a:rPr lang="en-US" b="1" dirty="0"/>
            </a:br>
            <a:r>
              <a:rPr lang="en-US" b="1" dirty="0"/>
              <a:t>Areas to be considered </a:t>
            </a:r>
            <a:endParaRPr lang="en-US" dirty="0"/>
          </a:p>
        </p:txBody>
      </p:sp>
      <p:sp>
        <p:nvSpPr>
          <p:cNvPr id="3" name="Espace réservé du contenu 2"/>
          <p:cNvSpPr>
            <a:spLocks noGrp="1"/>
          </p:cNvSpPr>
          <p:nvPr>
            <p:ph idx="1"/>
          </p:nvPr>
        </p:nvSpPr>
        <p:spPr/>
        <p:txBody>
          <a:bodyPr>
            <a:normAutofit fontScale="77500" lnSpcReduction="20000"/>
          </a:bodyPr>
          <a:lstStyle/>
          <a:p>
            <a:pPr marL="0" indent="0">
              <a:buNone/>
            </a:pPr>
            <a:r>
              <a:rPr lang="en-US" i="1" dirty="0" smtClean="0"/>
              <a:t>When </a:t>
            </a:r>
            <a:r>
              <a:rPr lang="en-US" i="1" dirty="0"/>
              <a:t>Assessing Communication:</a:t>
            </a:r>
            <a:endParaRPr lang="en-US" dirty="0"/>
          </a:p>
          <a:p>
            <a:r>
              <a:rPr lang="en-US" dirty="0"/>
              <a:t>1. Ability to use and comprehend nonverbal language</a:t>
            </a:r>
          </a:p>
          <a:p>
            <a:r>
              <a:rPr lang="en-US" dirty="0"/>
              <a:t>2. Atypical or delayed nonverbal communicative behaviors</a:t>
            </a:r>
          </a:p>
          <a:p>
            <a:r>
              <a:rPr lang="en-US" dirty="0"/>
              <a:t>3. Functional use of expressive language/gestures</a:t>
            </a:r>
          </a:p>
          <a:p>
            <a:r>
              <a:rPr lang="en-US" dirty="0"/>
              <a:t>4. Delays in onset of spoken language</a:t>
            </a:r>
          </a:p>
          <a:p>
            <a:r>
              <a:rPr lang="en-US" dirty="0"/>
              <a:t>5. Atypical communication patterns characteristic of students with ASD</a:t>
            </a:r>
          </a:p>
          <a:p>
            <a:r>
              <a:rPr lang="en-US" dirty="0"/>
              <a:t>Hearing evaluation</a:t>
            </a:r>
          </a:p>
          <a:p>
            <a:r>
              <a:rPr lang="en-US" dirty="0"/>
              <a:t>6. Functional understanding of spoken language and non-verbal communication</a:t>
            </a:r>
          </a:p>
          <a:p>
            <a:r>
              <a:rPr lang="en-US" dirty="0"/>
              <a:t>Development of early communication</a:t>
            </a:r>
          </a:p>
          <a:p>
            <a:pPr marL="0" indent="0">
              <a:buNone/>
            </a:pPr>
            <a:endParaRPr lang="en-US" dirty="0"/>
          </a:p>
        </p:txBody>
      </p:sp>
    </p:spTree>
    <p:extLst>
      <p:ext uri="{BB962C8B-B14F-4D97-AF65-F5344CB8AC3E}">
        <p14:creationId xmlns:p14="http://schemas.microsoft.com/office/powerpoint/2010/main" val="16075185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828800"/>
          </a:xfrm>
        </p:spPr>
        <p:txBody>
          <a:bodyPr>
            <a:normAutofit/>
          </a:bodyPr>
          <a:lstStyle/>
          <a:p>
            <a:r>
              <a:rPr lang="en-US" sz="2800" b="1" dirty="0" smtClean="0"/>
              <a:t>Level </a:t>
            </a:r>
            <a:r>
              <a:rPr lang="en-US" sz="2800" b="1" dirty="0"/>
              <a:t>V. Concrete Symbols</a:t>
            </a:r>
            <a:r>
              <a:rPr lang="en-US" sz="2800" dirty="0"/>
              <a:t/>
            </a:r>
            <a:br>
              <a:rPr lang="en-US" sz="2800" dirty="0"/>
            </a:br>
            <a:r>
              <a:rPr lang="en-US" sz="2800" dirty="0"/>
              <a:t>SYMBOLIC COMMUNICATION STARTS HERE, AT LEVEL V</a:t>
            </a:r>
            <a:br>
              <a:rPr lang="en-US" sz="2800" dirty="0"/>
            </a:br>
            <a:r>
              <a:rPr lang="en-US" sz="2800" dirty="0"/>
              <a:t>(symbols represent, or stand for, something else)</a:t>
            </a:r>
            <a:br>
              <a:rPr lang="en-US" sz="2800" dirty="0"/>
            </a:br>
            <a:endParaRPr lang="fr-CA" sz="2800" dirty="0"/>
          </a:p>
        </p:txBody>
      </p:sp>
      <p:sp>
        <p:nvSpPr>
          <p:cNvPr id="3" name="Content Placeholder 2"/>
          <p:cNvSpPr>
            <a:spLocks noGrp="1"/>
          </p:cNvSpPr>
          <p:nvPr>
            <p:ph idx="1"/>
          </p:nvPr>
        </p:nvSpPr>
        <p:spPr>
          <a:xfrm>
            <a:off x="457200" y="1447800"/>
            <a:ext cx="8229600" cy="4724399"/>
          </a:xfrm>
          <a:solidFill>
            <a:schemeClr val="bg1"/>
          </a:solidFill>
        </p:spPr>
        <p:txBody>
          <a:bodyPr>
            <a:normAutofit fontScale="77500" lnSpcReduction="20000"/>
          </a:bodyPr>
          <a:lstStyle/>
          <a:p>
            <a:r>
              <a:rPr lang="en-US" dirty="0"/>
              <a:t>Concrete symbols that physically resemble what they represent, are used to communicate</a:t>
            </a:r>
            <a:r>
              <a:rPr lang="en-US" dirty="0" smtClean="0"/>
              <a:t>.</a:t>
            </a:r>
          </a:p>
          <a:p>
            <a:r>
              <a:rPr lang="en-US" dirty="0" smtClean="0"/>
              <a:t> </a:t>
            </a:r>
            <a:r>
              <a:rPr lang="en-US" dirty="0"/>
              <a:t>Concrete symbols look like, feel like, move like or sound like what they represent. Concrete symbols include pictures, objects (such as a shoelace to represent shoe), iconic gestures (such as patting a chair to say sit down) and sounds (such as making a buzzing sound to mean bee</a:t>
            </a:r>
            <a:r>
              <a:rPr lang="en-US" dirty="0" smtClean="0"/>
              <a:t>).</a:t>
            </a:r>
          </a:p>
          <a:p>
            <a:r>
              <a:rPr lang="en-US" dirty="0" smtClean="0"/>
              <a:t>Most </a:t>
            </a:r>
            <a:r>
              <a:rPr lang="en-US" dirty="0"/>
              <a:t>individuals skip this stage and go directly to Level VI. For some individuals concrete symbols may be the only type of symbol that makes sense to them; for others they may serve as a bridge to using abstract symbols. Typically developing children use concrete symbols in conjunction with gestures and words, generally between 12 and 24 months of age, but not as a separate stage.</a:t>
            </a:r>
          </a:p>
        </p:txBody>
      </p:sp>
    </p:spTree>
    <p:extLst>
      <p:ext uri="{BB962C8B-B14F-4D97-AF65-F5344CB8AC3E}">
        <p14:creationId xmlns:p14="http://schemas.microsoft.com/office/powerpoint/2010/main" val="32429408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a:t>Level VI. Abstract Symbols</a:t>
            </a:r>
            <a:endParaRPr lang="fr-CA" dirty="0"/>
          </a:p>
        </p:txBody>
      </p:sp>
      <p:sp>
        <p:nvSpPr>
          <p:cNvPr id="3" name="Content Placeholder 2"/>
          <p:cNvSpPr>
            <a:spLocks noGrp="1"/>
          </p:cNvSpPr>
          <p:nvPr>
            <p:ph idx="1"/>
          </p:nvPr>
        </p:nvSpPr>
        <p:spPr>
          <a:xfrm>
            <a:off x="457200" y="1447800"/>
            <a:ext cx="8229600" cy="4724399"/>
          </a:xfrm>
          <a:solidFill>
            <a:schemeClr val="bg1"/>
          </a:solidFill>
        </p:spPr>
        <p:txBody>
          <a:bodyPr>
            <a:normAutofit/>
          </a:bodyPr>
          <a:lstStyle/>
          <a:p>
            <a:r>
              <a:rPr lang="en-US" dirty="0"/>
              <a:t>Abstract symbols such as speech, manual signs, </a:t>
            </a:r>
            <a:r>
              <a:rPr lang="en-US" dirty="0" err="1"/>
              <a:t>Brailled</a:t>
            </a:r>
            <a:r>
              <a:rPr lang="en-US" dirty="0"/>
              <a:t> or printed words are used to communicate. These symbols are abstract because they are NOT physically similar to what they represent. They are used one at a time. In typically developing children, this stage occurs between 12 and 24 months of age.</a:t>
            </a:r>
          </a:p>
        </p:txBody>
      </p:sp>
    </p:spTree>
    <p:extLst>
      <p:ext uri="{BB962C8B-B14F-4D97-AF65-F5344CB8AC3E}">
        <p14:creationId xmlns:p14="http://schemas.microsoft.com/office/powerpoint/2010/main" val="28194763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a:t>Level VII. Language</a:t>
            </a:r>
            <a:endParaRPr lang="fr-CA" dirty="0"/>
          </a:p>
        </p:txBody>
      </p:sp>
      <p:sp>
        <p:nvSpPr>
          <p:cNvPr id="3" name="Content Placeholder 2"/>
          <p:cNvSpPr>
            <a:spLocks noGrp="1"/>
          </p:cNvSpPr>
          <p:nvPr>
            <p:ph idx="1"/>
          </p:nvPr>
        </p:nvSpPr>
        <p:spPr>
          <a:xfrm>
            <a:off x="457200" y="1447800"/>
            <a:ext cx="8229600" cy="4724399"/>
          </a:xfrm>
          <a:solidFill>
            <a:schemeClr val="bg1"/>
          </a:solidFill>
        </p:spPr>
        <p:txBody>
          <a:bodyPr>
            <a:normAutofit/>
          </a:bodyPr>
          <a:lstStyle/>
          <a:p>
            <a:r>
              <a:rPr lang="en-US" dirty="0"/>
              <a:t>Symbols (concrete or abstract) are combined into two- or three-symbol combinations ('want juice', 'me go out'), according to grammatical rules. </a:t>
            </a:r>
            <a:endParaRPr lang="en-US" dirty="0" smtClean="0"/>
          </a:p>
          <a:p>
            <a:r>
              <a:rPr lang="en-US" dirty="0" smtClean="0"/>
              <a:t>The </a:t>
            </a:r>
            <a:r>
              <a:rPr lang="en-US" dirty="0"/>
              <a:t>individual understands that the meaning of symbol combinations may differ depending upon how the symbols are ordered. In typically developing children, this stage begins around 24 months of age.</a:t>
            </a:r>
          </a:p>
        </p:txBody>
      </p:sp>
    </p:spTree>
    <p:extLst>
      <p:ext uri="{BB962C8B-B14F-4D97-AF65-F5344CB8AC3E}">
        <p14:creationId xmlns:p14="http://schemas.microsoft.com/office/powerpoint/2010/main" val="27079520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a:t>Level VII. Language</a:t>
            </a:r>
            <a:endParaRPr lang="fr-CA" dirty="0"/>
          </a:p>
        </p:txBody>
      </p:sp>
      <p:sp>
        <p:nvSpPr>
          <p:cNvPr id="3" name="Content Placeholder 2"/>
          <p:cNvSpPr>
            <a:spLocks noGrp="1"/>
          </p:cNvSpPr>
          <p:nvPr>
            <p:ph idx="1"/>
          </p:nvPr>
        </p:nvSpPr>
        <p:spPr>
          <a:xfrm>
            <a:off x="457200" y="1447800"/>
            <a:ext cx="8229600" cy="4724399"/>
          </a:xfrm>
          <a:solidFill>
            <a:schemeClr val="bg1"/>
          </a:solidFill>
        </p:spPr>
        <p:txBody>
          <a:bodyPr>
            <a:normAutofit/>
          </a:bodyPr>
          <a:lstStyle/>
          <a:p>
            <a:r>
              <a:rPr lang="en-US" dirty="0"/>
              <a:t>Symbols (concrete or abstract) are combined into two- or three-symbol combinations ('want juice', 'me go out'), according to grammatical rules. </a:t>
            </a:r>
            <a:endParaRPr lang="en-US" dirty="0" smtClean="0"/>
          </a:p>
          <a:p>
            <a:r>
              <a:rPr lang="en-US" dirty="0" smtClean="0"/>
              <a:t>The </a:t>
            </a:r>
            <a:r>
              <a:rPr lang="en-US" dirty="0"/>
              <a:t>individual understands that the meaning of symbol combinations may differ depending upon how the symbols are ordered. In typically developing children, this stage begins around 24 months of age.</a:t>
            </a:r>
          </a:p>
        </p:txBody>
      </p:sp>
    </p:spTree>
    <p:extLst>
      <p:ext uri="{BB962C8B-B14F-4D97-AF65-F5344CB8AC3E}">
        <p14:creationId xmlns:p14="http://schemas.microsoft.com/office/powerpoint/2010/main" val="39509090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smtClean="0"/>
              <a:t/>
            </a:r>
            <a:br>
              <a:rPr lang="en-US" b="1" dirty="0" smtClean="0"/>
            </a:br>
            <a:r>
              <a:rPr lang="en-US" b="1" dirty="0"/>
              <a:t/>
            </a:r>
            <a:br>
              <a:rPr lang="en-US" b="1" dirty="0"/>
            </a:br>
            <a:r>
              <a:rPr lang="en-US" b="1" dirty="0" smtClean="0"/>
              <a:t>When </a:t>
            </a:r>
            <a:r>
              <a:rPr lang="en-US" b="1" dirty="0"/>
              <a:t>Assessing Social Interaction and Relationships:</a:t>
            </a:r>
            <a:br>
              <a:rPr lang="en-US" b="1" dirty="0"/>
            </a:br>
            <a:r>
              <a:rPr lang="en-US" b="1" dirty="0"/>
              <a:t/>
            </a:r>
            <a:br>
              <a:rPr lang="en-US" b="1" dirty="0"/>
            </a:br>
            <a:endParaRPr lang="en-US" dirty="0"/>
          </a:p>
        </p:txBody>
      </p:sp>
      <p:sp>
        <p:nvSpPr>
          <p:cNvPr id="3" name="Espace réservé du contenu 2"/>
          <p:cNvSpPr>
            <a:spLocks noGrp="1"/>
          </p:cNvSpPr>
          <p:nvPr>
            <p:ph idx="1"/>
          </p:nvPr>
        </p:nvSpPr>
        <p:spPr/>
        <p:txBody>
          <a:bodyPr>
            <a:normAutofit/>
          </a:bodyPr>
          <a:lstStyle/>
          <a:p>
            <a:r>
              <a:rPr lang="en-US" dirty="0" smtClean="0"/>
              <a:t>•</a:t>
            </a:r>
            <a:r>
              <a:rPr lang="en-US" dirty="0"/>
              <a:t> Social initiation</a:t>
            </a:r>
          </a:p>
          <a:p>
            <a:r>
              <a:rPr lang="en-US" dirty="0"/>
              <a:t>• Social imitation</a:t>
            </a:r>
          </a:p>
          <a:p>
            <a:r>
              <a:rPr lang="en-US" dirty="0"/>
              <a:t>• Age-expected reciprocity</a:t>
            </a:r>
          </a:p>
          <a:p>
            <a:r>
              <a:rPr lang="en-US" dirty="0"/>
              <a:t>• Attachment patterns</a:t>
            </a:r>
          </a:p>
          <a:p>
            <a:r>
              <a:rPr lang="en-US" dirty="0"/>
              <a:t>• Child’s use of people as tools</a:t>
            </a:r>
          </a:p>
          <a:p>
            <a:r>
              <a:rPr lang="en-US" dirty="0"/>
              <a:t>• Social interaction with familiar and unfamiliar adults and peers</a:t>
            </a:r>
          </a:p>
          <a:p>
            <a:pPr marL="0" indent="0">
              <a:buNone/>
            </a:pPr>
            <a:endParaRPr lang="en-US" dirty="0"/>
          </a:p>
        </p:txBody>
      </p:sp>
    </p:spTree>
    <p:extLst>
      <p:ext uri="{BB962C8B-B14F-4D97-AF65-F5344CB8AC3E}">
        <p14:creationId xmlns:p14="http://schemas.microsoft.com/office/powerpoint/2010/main" val="4029571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fontScale="90000"/>
          </a:bodyPr>
          <a:lstStyle/>
          <a:p>
            <a:r>
              <a:rPr lang="en-US" b="1" dirty="0"/>
              <a:t>General Characteristics of ASD Communication Profile  </a:t>
            </a:r>
            <a:endParaRPr lang="fr-CA" dirty="0">
              <a:solidFill>
                <a:schemeClr val="tx1">
                  <a:lumMod val="65000"/>
                  <a:lumOff val="35000"/>
                </a:schemeClr>
              </a:solidFill>
            </a:endParaRPr>
          </a:p>
        </p:txBody>
      </p:sp>
      <p:sp>
        <p:nvSpPr>
          <p:cNvPr id="5" name="Espace réservé du contenu 2"/>
          <p:cNvSpPr>
            <a:spLocks noGrp="1"/>
          </p:cNvSpPr>
          <p:nvPr>
            <p:ph idx="1"/>
          </p:nvPr>
        </p:nvSpPr>
        <p:spPr>
          <a:xfrm>
            <a:off x="457200" y="1903433"/>
            <a:ext cx="8229600" cy="4525963"/>
          </a:xfrm>
        </p:spPr>
        <p:txBody>
          <a:bodyPr>
            <a:normAutofit fontScale="92500" lnSpcReduction="20000"/>
          </a:bodyPr>
          <a:lstStyle/>
          <a:p>
            <a:r>
              <a:rPr lang="en-US" dirty="0"/>
              <a:t>Delay in, or lack of, the development of spoken language</a:t>
            </a:r>
          </a:p>
          <a:p>
            <a:pPr marL="0" indent="0">
              <a:buNone/>
            </a:pPr>
            <a:r>
              <a:rPr lang="en-US" dirty="0"/>
              <a:t>• Delays in responding to the verbal instructions, particularly multi-step directions</a:t>
            </a:r>
          </a:p>
          <a:p>
            <a:pPr marL="0" indent="0">
              <a:buNone/>
            </a:pPr>
            <a:r>
              <a:rPr lang="en-US" dirty="0"/>
              <a:t>• Avoidant or fleeting eye contact</a:t>
            </a:r>
          </a:p>
          <a:p>
            <a:pPr marL="0" indent="0">
              <a:buNone/>
            </a:pPr>
            <a:r>
              <a:rPr lang="en-US" dirty="0"/>
              <a:t>• Unusual speech patterns (</a:t>
            </a:r>
            <a:r>
              <a:rPr lang="en-US" i="1" dirty="0"/>
              <a:t>speed, volume, tone</a:t>
            </a:r>
            <a:r>
              <a:rPr lang="en-US" dirty="0"/>
              <a:t>); speaking in an “adult-like” manner</a:t>
            </a:r>
          </a:p>
          <a:p>
            <a:pPr marL="0" indent="0">
              <a:buNone/>
            </a:pPr>
            <a:r>
              <a:rPr lang="en-US" dirty="0"/>
              <a:t>• Reliance on scripted language and/or rote statements, rather than creative language</a:t>
            </a:r>
          </a:p>
          <a:p>
            <a:pPr marL="0" indent="0">
              <a:buNone/>
            </a:pPr>
            <a:r>
              <a:rPr lang="en-US" dirty="0"/>
              <a:t>• Misuse of pronouns</a:t>
            </a:r>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16215603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fontScale="90000"/>
          </a:bodyPr>
          <a:lstStyle/>
          <a:p>
            <a:r>
              <a:rPr lang="en-US" b="1" dirty="0"/>
              <a:t>General Characteristics of ASD Communication Profile  </a:t>
            </a:r>
            <a:endParaRPr lang="fr-CA" dirty="0">
              <a:solidFill>
                <a:schemeClr val="tx1">
                  <a:lumMod val="65000"/>
                  <a:lumOff val="35000"/>
                </a:schemeClr>
              </a:solidFill>
            </a:endParaRPr>
          </a:p>
        </p:txBody>
      </p:sp>
      <p:sp>
        <p:nvSpPr>
          <p:cNvPr id="5" name="Espace réservé du contenu 2"/>
          <p:cNvSpPr>
            <a:spLocks noGrp="1"/>
          </p:cNvSpPr>
          <p:nvPr>
            <p:ph idx="1"/>
          </p:nvPr>
        </p:nvSpPr>
        <p:spPr>
          <a:xfrm>
            <a:off x="457200" y="1903433"/>
            <a:ext cx="8229600" cy="4525963"/>
          </a:xfrm>
        </p:spPr>
        <p:txBody>
          <a:bodyPr>
            <a:normAutofit fontScale="85000" lnSpcReduction="10000"/>
          </a:bodyPr>
          <a:lstStyle/>
          <a:p>
            <a:pPr marL="0" indent="0">
              <a:buNone/>
            </a:pPr>
            <a:r>
              <a:rPr lang="en-US" dirty="0" smtClean="0"/>
              <a:t>•</a:t>
            </a:r>
            <a:r>
              <a:rPr lang="en-US" dirty="0"/>
              <a:t> Uses and interprets language literally</a:t>
            </a:r>
          </a:p>
          <a:p>
            <a:r>
              <a:rPr lang="en-US" dirty="0"/>
              <a:t> Difficult understanding gestures and non-verbal communication</a:t>
            </a:r>
          </a:p>
          <a:p>
            <a:r>
              <a:rPr lang="en-US" dirty="0"/>
              <a:t> Difficulty with topic maintenance</a:t>
            </a:r>
          </a:p>
          <a:p>
            <a:r>
              <a:rPr lang="en-US" dirty="0"/>
              <a:t> Inability to repair communication breakdowns</a:t>
            </a:r>
          </a:p>
          <a:p>
            <a:r>
              <a:rPr lang="en-US" dirty="0" smtClean="0"/>
              <a:t>•Echolalia</a:t>
            </a:r>
            <a:r>
              <a:rPr lang="en-US" dirty="0"/>
              <a:t>, or stereotyped and repetitive use of language (</a:t>
            </a:r>
            <a:r>
              <a:rPr lang="en-US" i="1" dirty="0"/>
              <a:t>language scripts from TV, videos, or people in their environment)</a:t>
            </a:r>
            <a:endParaRPr lang="en-US" dirty="0"/>
          </a:p>
          <a:p>
            <a:r>
              <a:rPr lang="en-US" dirty="0"/>
              <a:t> Impairment in the ability to initiate, terminate, and/or sustain reciprocal conversations with </a:t>
            </a:r>
            <a:r>
              <a:rPr lang="en-US" dirty="0" smtClean="0"/>
              <a:t>others</a:t>
            </a:r>
            <a:r>
              <a:rPr lang="en-US" dirty="0"/>
              <a:t> </a:t>
            </a:r>
          </a:p>
          <a:p>
            <a:endParaRPr lang="fr-CA"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6800" y="274638"/>
            <a:ext cx="7620000" cy="1143000"/>
          </a:xfrm>
          <a:solidFill>
            <a:schemeClr val="bg1"/>
          </a:solidFill>
        </p:spPr>
        <p:txBody>
          <a:bodyPr>
            <a:normAutofit/>
          </a:bodyPr>
          <a:lstStyle/>
          <a:p>
            <a:pPr algn="l"/>
            <a:r>
              <a:rPr lang="en-US" b="1" dirty="0"/>
              <a:t>Assessment should focus on:</a:t>
            </a:r>
            <a:endParaRPr lang="en-US" dirty="0">
              <a:solidFill>
                <a:schemeClr val="tx1">
                  <a:lumMod val="65000"/>
                  <a:lumOff val="35000"/>
                </a:schemeClr>
              </a:solidFill>
            </a:endParaRPr>
          </a:p>
        </p:txBody>
      </p:sp>
      <p:sp>
        <p:nvSpPr>
          <p:cNvPr id="3" name="Espace réservé du contenu 2"/>
          <p:cNvSpPr>
            <a:spLocks noGrp="1"/>
          </p:cNvSpPr>
          <p:nvPr>
            <p:ph idx="1"/>
          </p:nvPr>
        </p:nvSpPr>
        <p:spPr>
          <a:xfrm>
            <a:off x="609600" y="1600200"/>
            <a:ext cx="8077200" cy="4800600"/>
          </a:xfrm>
          <a:solidFill>
            <a:schemeClr val="bg1"/>
          </a:solidFill>
        </p:spPr>
        <p:txBody>
          <a:bodyPr>
            <a:normAutofit/>
          </a:bodyPr>
          <a:lstStyle/>
          <a:p>
            <a:r>
              <a:rPr lang="en-US" dirty="0"/>
              <a:t>1. Child’s verbal communication skills (</a:t>
            </a:r>
            <a:r>
              <a:rPr lang="en-US" i="1" dirty="0"/>
              <a:t>ability to use and comprehend</a:t>
            </a:r>
            <a:r>
              <a:rPr lang="en-US" dirty="0"/>
              <a:t>), including pragmatic strengths and weaknesses</a:t>
            </a:r>
          </a:p>
          <a:p>
            <a:r>
              <a:rPr lang="en-US" dirty="0"/>
              <a:t>2. Nonverbal skills, including atypical or delayed nonverbal communication skills (</a:t>
            </a:r>
            <a:r>
              <a:rPr lang="en-US" i="1" dirty="0"/>
              <a:t>gestures, eye gaze, body language</a:t>
            </a:r>
            <a:r>
              <a:rPr lang="en-US" dirty="0"/>
              <a:t>)</a:t>
            </a:r>
          </a:p>
          <a:p>
            <a:r>
              <a:rPr lang="en-US" dirty="0"/>
              <a:t>3. Joint attention</a:t>
            </a:r>
          </a:p>
          <a:p>
            <a:r>
              <a:rPr lang="en-US" dirty="0"/>
              <a:t>4. Communicative intent and functionality</a:t>
            </a:r>
          </a:p>
        </p:txBody>
      </p:sp>
    </p:spTree>
    <p:extLst>
      <p:ext uri="{BB962C8B-B14F-4D97-AF65-F5344CB8AC3E}">
        <p14:creationId xmlns:p14="http://schemas.microsoft.com/office/powerpoint/2010/main" val="3916581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6800" y="274638"/>
            <a:ext cx="7620000" cy="1143000"/>
          </a:xfrm>
          <a:solidFill>
            <a:schemeClr val="bg1"/>
          </a:solidFill>
        </p:spPr>
        <p:txBody>
          <a:bodyPr>
            <a:normAutofit/>
          </a:bodyPr>
          <a:lstStyle/>
          <a:p>
            <a:pPr algn="l"/>
            <a:r>
              <a:rPr lang="en-US" b="1" dirty="0"/>
              <a:t>Assessment should focus on:</a:t>
            </a:r>
            <a:endParaRPr lang="en-US" dirty="0">
              <a:solidFill>
                <a:schemeClr val="tx1">
                  <a:lumMod val="65000"/>
                  <a:lumOff val="35000"/>
                </a:schemeClr>
              </a:solidFill>
            </a:endParaRPr>
          </a:p>
        </p:txBody>
      </p:sp>
      <p:sp>
        <p:nvSpPr>
          <p:cNvPr id="3" name="Espace réservé du contenu 2"/>
          <p:cNvSpPr>
            <a:spLocks noGrp="1"/>
          </p:cNvSpPr>
          <p:nvPr>
            <p:ph idx="1"/>
          </p:nvPr>
        </p:nvSpPr>
        <p:spPr>
          <a:xfrm>
            <a:off x="609600" y="1295400"/>
            <a:ext cx="8077200" cy="5105400"/>
          </a:xfrm>
          <a:solidFill>
            <a:schemeClr val="bg1"/>
          </a:solidFill>
        </p:spPr>
        <p:txBody>
          <a:bodyPr>
            <a:normAutofit fontScale="92500" lnSpcReduction="20000"/>
          </a:bodyPr>
          <a:lstStyle/>
          <a:p>
            <a:r>
              <a:rPr lang="en-US" dirty="0"/>
              <a:t>5. Social communication behaviors:</a:t>
            </a:r>
          </a:p>
          <a:p>
            <a:pPr marL="0" indent="0">
              <a:buNone/>
            </a:pPr>
            <a:r>
              <a:rPr lang="en-US" dirty="0"/>
              <a:t>    • gaining attention and initiating interaction</a:t>
            </a:r>
          </a:p>
          <a:p>
            <a:pPr marL="0" indent="0">
              <a:buNone/>
            </a:pPr>
            <a:r>
              <a:rPr lang="en-US" dirty="0"/>
              <a:t>    • responding to attempts at </a:t>
            </a:r>
            <a:r>
              <a:rPr lang="en-US" dirty="0" smtClean="0"/>
              <a:t>interaction</a:t>
            </a:r>
          </a:p>
          <a:p>
            <a:pPr marL="0" indent="0">
              <a:buNone/>
            </a:pPr>
            <a:r>
              <a:rPr lang="en-US" dirty="0"/>
              <a:t>    • requesting information from communicative </a:t>
            </a:r>
            <a:r>
              <a:rPr lang="en-US" dirty="0" smtClean="0"/>
              <a:t>      	partner</a:t>
            </a:r>
            <a:r>
              <a:rPr lang="en-US" dirty="0"/>
              <a:t>, </a:t>
            </a:r>
            <a:r>
              <a:rPr lang="en-US" dirty="0" smtClean="0"/>
              <a:t>asking</a:t>
            </a:r>
            <a:r>
              <a:rPr lang="en-US" dirty="0"/>
              <a:t> </a:t>
            </a:r>
            <a:r>
              <a:rPr lang="en-US" dirty="0" smtClean="0"/>
              <a:t>variety </a:t>
            </a:r>
            <a:r>
              <a:rPr lang="en-US" dirty="0"/>
              <a:t>of questions</a:t>
            </a:r>
          </a:p>
          <a:p>
            <a:pPr marL="0" indent="0">
              <a:buNone/>
            </a:pPr>
            <a:r>
              <a:rPr lang="en-US" dirty="0"/>
              <a:t>    • commenting on activity or event</a:t>
            </a:r>
          </a:p>
          <a:p>
            <a:pPr marL="0" indent="0">
              <a:buNone/>
            </a:pPr>
            <a:r>
              <a:rPr lang="en-US" dirty="0"/>
              <a:t>    • following routines</a:t>
            </a:r>
          </a:p>
          <a:p>
            <a:pPr marL="0" indent="0">
              <a:buNone/>
            </a:pPr>
            <a:r>
              <a:rPr lang="en-US" dirty="0"/>
              <a:t>    • providing or offering information</a:t>
            </a:r>
          </a:p>
          <a:p>
            <a:pPr marL="0" indent="0">
              <a:buNone/>
            </a:pPr>
            <a:r>
              <a:rPr lang="en-US" dirty="0"/>
              <a:t>    • understanding expectations for performance, </a:t>
            </a:r>
            <a:r>
              <a:rPr lang="en-US" dirty="0" smtClean="0"/>
              <a:t>	regulating</a:t>
            </a:r>
            <a:r>
              <a:rPr lang="en-US" dirty="0"/>
              <a:t> conversation</a:t>
            </a:r>
          </a:p>
          <a:p>
            <a:pPr marL="0" indent="0">
              <a:buNone/>
            </a:pPr>
            <a:r>
              <a:rPr lang="en-US" dirty="0"/>
              <a:t> </a:t>
            </a:r>
          </a:p>
          <a:p>
            <a:endParaRPr lang="en-US" dirty="0"/>
          </a:p>
        </p:txBody>
      </p:sp>
    </p:spTree>
    <p:extLst>
      <p:ext uri="{BB962C8B-B14F-4D97-AF65-F5344CB8AC3E}">
        <p14:creationId xmlns:p14="http://schemas.microsoft.com/office/powerpoint/2010/main" val="4227449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CAUTION!</a:t>
            </a:r>
            <a:endParaRPr lang="fr-CA" dirty="0"/>
          </a:p>
        </p:txBody>
      </p:sp>
      <p:sp>
        <p:nvSpPr>
          <p:cNvPr id="3" name="Content Placeholder 2"/>
          <p:cNvSpPr>
            <a:spLocks noGrp="1"/>
          </p:cNvSpPr>
          <p:nvPr>
            <p:ph idx="1"/>
          </p:nvPr>
        </p:nvSpPr>
        <p:spPr>
          <a:xfrm>
            <a:off x="457200" y="1447800"/>
            <a:ext cx="8229600" cy="4724399"/>
          </a:xfrm>
          <a:solidFill>
            <a:schemeClr val="bg1"/>
          </a:solidFill>
        </p:spPr>
        <p:txBody>
          <a:bodyPr>
            <a:normAutofit/>
          </a:bodyPr>
          <a:lstStyle/>
          <a:p>
            <a:r>
              <a:rPr lang="en-US" sz="4000" dirty="0"/>
              <a:t>Children with Asperger Syndrome and high functioning autism often score within the average range on many of these tests that assess articulation, vocabulary, sentence construction, and comprehension.</a:t>
            </a:r>
          </a:p>
        </p:txBody>
      </p:sp>
    </p:spTree>
    <p:extLst>
      <p:ext uri="{BB962C8B-B14F-4D97-AF65-F5344CB8AC3E}">
        <p14:creationId xmlns:p14="http://schemas.microsoft.com/office/powerpoint/2010/main" val="2207443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971</Words>
  <Application>Microsoft Office PowerPoint</Application>
  <PresentationFormat>On-screen Show (4:3)</PresentationFormat>
  <Paragraphs>182</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Communication Assessment </vt:lpstr>
      <vt:lpstr> Areas to be considered </vt:lpstr>
      <vt:lpstr>  When Assessing Social Interaction and Relationships:  </vt:lpstr>
      <vt:lpstr>General Characteristics of ASD Communication Profile  </vt:lpstr>
      <vt:lpstr>General Characteristics of ASD Communication Profile  </vt:lpstr>
      <vt:lpstr>Assessment should focus on:</vt:lpstr>
      <vt:lpstr>Assessment should focus on:</vt:lpstr>
      <vt:lpstr>CAUTION!</vt:lpstr>
      <vt:lpstr>Possible formal speech and language tests    EI</vt:lpstr>
      <vt:lpstr>Possible formal speech and language tests    School Age: </vt:lpstr>
      <vt:lpstr>Possible informal assessments: </vt:lpstr>
      <vt:lpstr>Observation templates &amp; checklists </vt:lpstr>
      <vt:lpstr> 5. Functional Communication Checklist (Bvtn-adapted from Functional Communication Profile) http://nwresd.k12.or.us/autism/files/FunctionalCommunicationChecklist.pdf    6. Conversation Checklist (Kevin Penner) http://nwresd.k12.or.us/autism/files/ConversationChecklist.pdf    7. Functional Language Ability Observation (Kevin Penner) http://nwresd.k12.or.us/autism/files/FunctionalLanguageAbilityObservation.pd   </vt:lpstr>
      <vt:lpstr> </vt:lpstr>
      <vt:lpstr>10. AS/HFA Social Cognitive Assessment* 3-12 Beaverton ASD Team     Modified from the assessment description in Thinking About You Thinking About Me (2002) by Michelle Garcia Winner http://nwresd.k12.or.us/autism/files/AS-HFA3-12CogAssessment.pdf  11. AS/HFA Social Cognitive Observation – Beaverton ASD team http://nwresd.k12.or.us/autism/files/AS-HFASocialCognitiveObservation.pdf </vt:lpstr>
      <vt:lpstr>Parent/Teacher Interviews</vt:lpstr>
      <vt:lpstr> Settings and Contexts for Observations </vt:lpstr>
      <vt:lpstr>Parent/Teacher Interview Forms (for EI/ECSE and School Age)</vt:lpstr>
      <vt:lpstr>Parent/Teacher Interview Forms (for EI/ECSE and School Age)</vt:lpstr>
      <vt:lpstr>SCERTS Assessment  (Prizant, Wetherby, Rubin, Laurent, &amp; Rydell, 2005)</vt:lpstr>
      <vt:lpstr>Why the SCERTS Process:</vt:lpstr>
      <vt:lpstr>Communication Matrix</vt:lpstr>
      <vt:lpstr>PowerPoint Presentation</vt:lpstr>
      <vt:lpstr>Seven Levels of Communication</vt:lpstr>
      <vt:lpstr>Level I. Pre-Intentional Behavior</vt:lpstr>
      <vt:lpstr>Level II. Intentional Behavior  </vt:lpstr>
      <vt:lpstr>Level III. Unconventional Communication</vt:lpstr>
      <vt:lpstr>Level IV. Conventional Communication</vt:lpstr>
      <vt:lpstr>Level V. Concrete Symbols SYMBOLIC COMMUNICATION STARTS HERE, AT LEVEL V (symbols represent, or stand for, something else) </vt:lpstr>
      <vt:lpstr>Level VI. Abstract Symbols</vt:lpstr>
      <vt:lpstr>Level VII. Language</vt:lpstr>
      <vt:lpstr>Level VII. Language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dc:creator>
  <cp:lastModifiedBy>Patricia</cp:lastModifiedBy>
  <cp:revision>1</cp:revision>
  <dcterms:created xsi:type="dcterms:W3CDTF">2011-12-16T11:46:52Z</dcterms:created>
  <dcterms:modified xsi:type="dcterms:W3CDTF">2011-12-16T11:48:31Z</dcterms:modified>
</cp:coreProperties>
</file>